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2"/>
  </p:notesMasterIdLst>
  <p:sldIdLst>
    <p:sldId id="266" r:id="rId2"/>
    <p:sldId id="262" r:id="rId3"/>
    <p:sldId id="283" r:id="rId4"/>
    <p:sldId id="267" r:id="rId5"/>
    <p:sldId id="268" r:id="rId6"/>
    <p:sldId id="272" r:id="rId7"/>
    <p:sldId id="271" r:id="rId8"/>
    <p:sldId id="269" r:id="rId9"/>
    <p:sldId id="270" r:id="rId10"/>
    <p:sldId id="273" r:id="rId11"/>
    <p:sldId id="298" r:id="rId12"/>
    <p:sldId id="274" r:id="rId13"/>
    <p:sldId id="275" r:id="rId14"/>
    <p:sldId id="276" r:id="rId15"/>
    <p:sldId id="278" r:id="rId16"/>
    <p:sldId id="279" r:id="rId17"/>
    <p:sldId id="280" r:id="rId18"/>
    <p:sldId id="299" r:id="rId19"/>
    <p:sldId id="300" r:id="rId20"/>
    <p:sldId id="304" r:id="rId21"/>
    <p:sldId id="281" r:id="rId22"/>
    <p:sldId id="295" r:id="rId23"/>
    <p:sldId id="296" r:id="rId24"/>
    <p:sldId id="297" r:id="rId25"/>
    <p:sldId id="301" r:id="rId26"/>
    <p:sldId id="302" r:id="rId27"/>
    <p:sldId id="303" r:id="rId28"/>
    <p:sldId id="282" r:id="rId29"/>
    <p:sldId id="285" r:id="rId30"/>
    <p:sldId id="286" r:id="rId31"/>
    <p:sldId id="287" r:id="rId32"/>
    <p:sldId id="289" r:id="rId33"/>
    <p:sldId id="288" r:id="rId34"/>
    <p:sldId id="290" r:id="rId35"/>
    <p:sldId id="305" r:id="rId36"/>
    <p:sldId id="292" r:id="rId37"/>
    <p:sldId id="306" r:id="rId38"/>
    <p:sldId id="294" r:id="rId39"/>
    <p:sldId id="284" r:id="rId40"/>
    <p:sldId id="277" r:id="rId41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43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9385"/>
  </p:normalViewPr>
  <p:slideViewPr>
    <p:cSldViewPr snapToGrid="0" snapToObjects="1">
      <p:cViewPr>
        <p:scale>
          <a:sx n="130" d="100"/>
          <a:sy n="130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Feuille_de_calcul_Microsoft_Excel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Forward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Feuil1!$B$2:$B$11</c:f>
              <c:numCache>
                <c:formatCode>General</c:formatCode>
                <c:ptCount val="10"/>
                <c:pt idx="0">
                  <c:v>0.30940299999999998</c:v>
                </c:pt>
                <c:pt idx="1">
                  <c:v>0.30480200000000002</c:v>
                </c:pt>
                <c:pt idx="2">
                  <c:v>0.30638300000000002</c:v>
                </c:pt>
                <c:pt idx="3">
                  <c:v>0.30392000000000002</c:v>
                </c:pt>
                <c:pt idx="4">
                  <c:v>0.30399900000000002</c:v>
                </c:pt>
                <c:pt idx="5">
                  <c:v>0.311417</c:v>
                </c:pt>
                <c:pt idx="6">
                  <c:v>0.30802400000000002</c:v>
                </c:pt>
                <c:pt idx="7">
                  <c:v>0.30196899999999999</c:v>
                </c:pt>
                <c:pt idx="8">
                  <c:v>0.30568000000000001</c:v>
                </c:pt>
                <c:pt idx="9">
                  <c:v>0.35830699999999999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C16-3E4A-9622-12F370924D90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Backward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Feuil1!$C$2:$C$11</c:f>
              <c:numCache>
                <c:formatCode>General</c:formatCode>
                <c:ptCount val="10"/>
                <c:pt idx="0">
                  <c:v>29.124825999999999</c:v>
                </c:pt>
                <c:pt idx="1">
                  <c:v>26.799617000000001</c:v>
                </c:pt>
                <c:pt idx="2">
                  <c:v>32.414313999999997</c:v>
                </c:pt>
                <c:pt idx="3">
                  <c:v>30.857483999999999</c:v>
                </c:pt>
                <c:pt idx="4">
                  <c:v>36.339880000000001</c:v>
                </c:pt>
                <c:pt idx="5">
                  <c:v>31.963539000000001</c:v>
                </c:pt>
                <c:pt idx="6">
                  <c:v>35.787692999999997</c:v>
                </c:pt>
                <c:pt idx="7">
                  <c:v>28.054431999999998</c:v>
                </c:pt>
                <c:pt idx="8">
                  <c:v>31.762263999999998</c:v>
                </c:pt>
                <c:pt idx="9">
                  <c:v>28.331544000000001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C16-3E4A-9622-12F370924D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62260560"/>
        <c:axId val="761982064"/>
      </c:lineChart>
      <c:catAx>
        <c:axId val="76226056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1982064"/>
        <c:crosses val="autoZero"/>
        <c:auto val="1"/>
        <c:lblAlgn val="ctr"/>
        <c:lblOffset val="100"/>
        <c:noMultiLvlLbl val="0"/>
      </c:catAx>
      <c:valAx>
        <c:axId val="761982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 dirty="0">
                    <a:effectLst/>
                  </a:rPr>
                  <a:t>Time in seconds</a:t>
                </a:r>
                <a:endParaRPr lang="fr-FR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2260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2.png>
</file>

<file path=ppt/media/image15.png>
</file>

<file path=ppt/media/image16.png>
</file>

<file path=ppt/media/image17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5.jpeg>
</file>

<file path=ppt/media/image6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B24955-7635-3C46-9417-CEC547D0FC77}" type="datetimeFigureOut">
              <a:rPr lang="en-US" smtClean="0"/>
              <a:t>9/10/18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1BBAA-54C4-4C43-AD47-7CDACEF7EF2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375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MAD or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Methodical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Accelerator Design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set of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bundle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together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CERN to design,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simulate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optimize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beam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physics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particle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accelerators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version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MAD-X. It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first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released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2002 and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successor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MAD-8.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source code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mainly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written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C, C++, Fortan77 and Fortran90.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itself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a command-line program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custom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scripting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language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language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the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particularity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single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workspace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everything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global. There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but a simple macro system. Most of the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functionalities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through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high-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level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commands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customized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the user.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Deferred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expressions are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heavily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everywhere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 code has been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internally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known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difficult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maintain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improve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In additions of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new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functionality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significant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amount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time due to the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module are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tightly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coupled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modification on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 base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unexpected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effect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if the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careful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consolidation plus the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rise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efficient and modern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languages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making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development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faster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more flexible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triggered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new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redesign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MAD application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MAD-NG.</a:t>
            </a:r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1BBAA-54C4-4C43-AD47-7CDACEF7EF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774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1BBAA-54C4-4C43-AD47-7CDACEF7EF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054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1BBAA-54C4-4C43-AD47-7CDACEF7EF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608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1BBAA-54C4-4C43-AD47-7CDACEF7EF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40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bg>
      <p:bgPr>
        <a:solidFill>
          <a:srgbClr val="104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logooutlin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2000" y="2181663"/>
            <a:ext cx="2520000" cy="249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506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1"/>
          <p:cNvSpPr>
            <a:spLocks noGrp="1"/>
          </p:cNvSpPr>
          <p:nvPr>
            <p:ph type="dt" sz="half" idx="2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705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tx1"/>
                </a:solidFill>
              </a:defRPr>
            </a:lvl1pPr>
          </a:lstStyle>
          <a:p>
            <a:r>
              <a:rPr kumimoji="0" lang="fr-CH"/>
              <a:t>Click to edit Master title style</a:t>
            </a:r>
            <a:endParaRPr kumimoji="0"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fr-CH"/>
              <a:t>Click to edit Master text styles</a:t>
            </a:r>
          </a:p>
          <a:p>
            <a:pPr lvl="1" eaLnBrk="1" latinLnBrk="0" hangingPunct="1"/>
            <a:r>
              <a:rPr lang="fr-CH"/>
              <a:t>Second level</a:t>
            </a:r>
          </a:p>
          <a:p>
            <a:pPr lvl="2" eaLnBrk="1" latinLnBrk="0" hangingPunct="1"/>
            <a:r>
              <a:rPr lang="fr-CH"/>
              <a:t>Third level</a:t>
            </a:r>
          </a:p>
          <a:p>
            <a:pPr lvl="3" eaLnBrk="1" latinLnBrk="0" hangingPunct="1"/>
            <a:r>
              <a:rPr lang="fr-CH"/>
              <a:t>Fourth level</a:t>
            </a:r>
          </a:p>
          <a:p>
            <a:pPr lvl="4" eaLnBrk="1" latinLnBrk="0" hangingPunct="1"/>
            <a:r>
              <a:rPr lang="fr-CH"/>
              <a:t>Fifth level</a:t>
            </a:r>
            <a:endParaRPr kumimoji="0" lang="en-US"/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357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tx1"/>
                </a:solidFill>
              </a:defRPr>
            </a:lvl1pPr>
          </a:lstStyle>
          <a:p>
            <a:r>
              <a:rPr kumimoji="0" lang="fr-CH"/>
              <a:t>Click to edit Master title style</a:t>
            </a:r>
            <a:endParaRPr kumimoji="0" lang="en-US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58797" y="802197"/>
            <a:ext cx="4759514" cy="4759514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none"/>
        </p:style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fr-CH"/>
              <a:t>Drag picture to placeholder or click icon to add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8773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Diapositive de titre">
    <p:bg>
      <p:bgPr>
        <a:solidFill>
          <a:srgbClr val="104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itre 8"/>
          <p:cNvSpPr>
            <a:spLocks noGrp="1"/>
          </p:cNvSpPr>
          <p:nvPr>
            <p:ph type="title" hasCustomPrompt="1"/>
          </p:nvPr>
        </p:nvSpPr>
        <p:spPr>
          <a:xfrm>
            <a:off x="457200" y="6390879"/>
            <a:ext cx="8226854" cy="226402"/>
          </a:xfrm>
          <a:prstGeom prst="rect">
            <a:avLst/>
          </a:prstGeom>
        </p:spPr>
        <p:txBody>
          <a:bodyPr vert="horz" lIns="45720" rIns="45720" anchor="ctr">
            <a:noAutofit/>
          </a:bodyPr>
          <a:lstStyle>
            <a:lvl1pPr algn="ctr">
              <a:defRPr sz="1400">
                <a:latin typeface="Optima"/>
                <a:cs typeface="Optima"/>
              </a:defRPr>
            </a:lvl1pPr>
          </a:lstStyle>
          <a:p>
            <a:r>
              <a:rPr kumimoji="0" lang="fr-CH" dirty="0"/>
              <a:t>home.cern</a:t>
            </a:r>
            <a:endParaRPr kumimoji="0" lang="en-US" dirty="0"/>
          </a:p>
        </p:txBody>
      </p:sp>
      <p:pic>
        <p:nvPicPr>
          <p:cNvPr id="7" name="Image 2" descr="logooutlin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9171" y="2663938"/>
            <a:ext cx="1545657" cy="153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3653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01058" y="274638"/>
            <a:ext cx="7965175" cy="747654"/>
          </a:xfrm>
        </p:spPr>
        <p:txBody>
          <a:bodyPr anchor="t">
            <a:normAutofit/>
          </a:bodyPr>
          <a:lstStyle>
            <a:lvl1pPr algn="l">
              <a:defRPr sz="2800" b="1" baseline="0">
                <a:solidFill>
                  <a:srgbClr val="0055A0"/>
                </a:solidFill>
                <a:latin typeface="Arial"/>
                <a:cs typeface="Arial"/>
              </a:defRPr>
            </a:lvl1pPr>
          </a:lstStyle>
          <a:p>
            <a:r>
              <a:rPr lang="fr-CH" dirty="0"/>
              <a:t>Title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03200" y="1255059"/>
            <a:ext cx="8763034" cy="47456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5" name="Picture 4" descr="logo-presentation-small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26738" y="6167827"/>
            <a:ext cx="539496" cy="533400"/>
          </a:xfrm>
          <a:prstGeom prst="rect">
            <a:avLst/>
          </a:prstGeom>
        </p:spPr>
      </p:pic>
      <p:pic>
        <p:nvPicPr>
          <p:cNvPr id="7" name="Picture 6" descr="liu_ppt-03.jp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667" y="274638"/>
            <a:ext cx="619098" cy="747654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55500" y="6361367"/>
            <a:ext cx="571174" cy="3398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7143E-0BBA-984A-8DDC-CC4622B32600}" type="slidenum">
              <a:rPr lang="en-US" smtClean="0"/>
              <a:t>‹N°›</a:t>
            </a:fld>
            <a:endParaRPr lang="en-US"/>
          </a:p>
        </p:txBody>
      </p:sp>
      <p:sp>
        <p:nvSpPr>
          <p:cNvPr id="9" name="Content Placeholder 19"/>
          <p:cNvSpPr>
            <a:spLocks noGrp="1"/>
          </p:cNvSpPr>
          <p:nvPr>
            <p:ph sz="quarter" idx="18" hasCustomPrompt="1"/>
          </p:nvPr>
        </p:nvSpPr>
        <p:spPr>
          <a:xfrm>
            <a:off x="203200" y="6373168"/>
            <a:ext cx="4405399" cy="317480"/>
          </a:xfrm>
        </p:spPr>
        <p:txBody>
          <a:bodyPr lIns="0" tIns="0" rIns="0" bIns="0" anchor="t" anchorCtr="0">
            <a:noAutofit/>
          </a:bodyPr>
          <a:lstStyle>
            <a:lvl1pPr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Name of the lecturer, event, date</a:t>
            </a:r>
          </a:p>
          <a:p>
            <a:r>
              <a:rPr lang="en-US" dirty="0"/>
              <a:t>2 lines maximum</a:t>
            </a:r>
          </a:p>
        </p:txBody>
      </p:sp>
    </p:spTree>
    <p:extLst>
      <p:ext uri="{BB962C8B-B14F-4D97-AF65-F5344CB8AC3E}">
        <p14:creationId xmlns:p14="http://schemas.microsoft.com/office/powerpoint/2010/main" val="3862262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Diapositive de titre">
    <p:bg>
      <p:bgPr>
        <a:solidFill>
          <a:srgbClr val="104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itre 8"/>
          <p:cNvSpPr>
            <a:spLocks noGrp="1"/>
          </p:cNvSpPr>
          <p:nvPr>
            <p:ph type="title" hasCustomPrompt="1"/>
          </p:nvPr>
        </p:nvSpPr>
        <p:spPr>
          <a:xfrm>
            <a:off x="457200" y="6390879"/>
            <a:ext cx="8226854" cy="226402"/>
          </a:xfrm>
          <a:prstGeom prst="rect">
            <a:avLst/>
          </a:prstGeom>
        </p:spPr>
        <p:txBody>
          <a:bodyPr vert="horz" lIns="45720" rIns="45720" anchor="ctr">
            <a:noAutofit/>
          </a:bodyPr>
          <a:lstStyle>
            <a:lvl1pPr algn="ctr">
              <a:defRPr sz="1400">
                <a:latin typeface="Optima"/>
                <a:cs typeface="Optima"/>
              </a:defRPr>
            </a:lvl1pPr>
          </a:lstStyle>
          <a:p>
            <a:r>
              <a:rPr kumimoji="0" lang="fr-CH" dirty="0"/>
              <a:t>home.cern</a:t>
            </a:r>
            <a:endParaRPr kumimoji="0" lang="en-US" dirty="0"/>
          </a:p>
        </p:txBody>
      </p:sp>
      <p:pic>
        <p:nvPicPr>
          <p:cNvPr id="5" name="Image 2" descr="logooutlin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9171" y="2663938"/>
            <a:ext cx="1545657" cy="153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43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Diapositive de tit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Outline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2000" y="2169000"/>
            <a:ext cx="252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389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logoBadgeWeb.eps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7835"/>
          <a:stretch/>
        </p:blipFill>
        <p:spPr>
          <a:xfrm>
            <a:off x="3959440" y="2765964"/>
            <a:ext cx="1221946" cy="1261931"/>
          </a:xfrm>
          <a:prstGeom prst="rect">
            <a:avLst/>
          </a:prstGeom>
        </p:spPr>
      </p:pic>
      <p:sp>
        <p:nvSpPr>
          <p:cNvPr id="6" name="Espace réservé du titre 8"/>
          <p:cNvSpPr>
            <a:spLocks noGrp="1"/>
          </p:cNvSpPr>
          <p:nvPr>
            <p:ph type="title" hasCustomPrompt="1"/>
          </p:nvPr>
        </p:nvSpPr>
        <p:spPr>
          <a:xfrm>
            <a:off x="457200" y="6390879"/>
            <a:ext cx="8226854" cy="226402"/>
          </a:xfrm>
          <a:prstGeom prst="rect">
            <a:avLst/>
          </a:prstGeom>
        </p:spPr>
        <p:txBody>
          <a:bodyPr vert="horz" lIns="45720" rIns="45720" anchor="ctr">
            <a:noAutofit/>
          </a:bodyPr>
          <a:lstStyle>
            <a:lvl1pPr algn="ctr">
              <a:defRPr sz="1400">
                <a:latin typeface="Optima"/>
                <a:cs typeface="Optima"/>
              </a:defRPr>
            </a:lvl1pPr>
          </a:lstStyle>
          <a:p>
            <a:r>
              <a:rPr kumimoji="0" lang="fr-CH" dirty="0"/>
              <a:t>home.cern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856425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444814"/>
            <a:ext cx="8226854" cy="94044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0" lang="fr-CH"/>
              <a:t>Click to edit Master title style</a:t>
            </a:r>
            <a:endParaRPr kumimoji="0" lang="en-US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Espace réservé du texte 2"/>
          <p:cNvSpPr>
            <a:spLocks noGrp="1"/>
          </p:cNvSpPr>
          <p:nvPr>
            <p:ph type="body" idx="10"/>
          </p:nvPr>
        </p:nvSpPr>
        <p:spPr>
          <a:xfrm>
            <a:off x="457200" y="3391124"/>
            <a:ext cx="2743200" cy="419653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2044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444814"/>
            <a:ext cx="8226854" cy="94044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0" lang="fr-CH"/>
              <a:t>Click to edit Master title style</a:t>
            </a:r>
            <a:endParaRPr kumimoji="0" lang="en-US"/>
          </a:p>
        </p:txBody>
      </p:sp>
      <p:sp>
        <p:nvSpPr>
          <p:cNvPr id="11" name="Espace réservé du texte 2"/>
          <p:cNvSpPr>
            <a:spLocks noGrp="1"/>
          </p:cNvSpPr>
          <p:nvPr>
            <p:ph type="body" idx="10"/>
          </p:nvPr>
        </p:nvSpPr>
        <p:spPr>
          <a:xfrm>
            <a:off x="457200" y="3391124"/>
            <a:ext cx="2743200" cy="419653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675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33493"/>
            <a:ext cx="8226854" cy="655508"/>
          </a:xfrm>
        </p:spPr>
        <p:txBody>
          <a:bodyPr>
            <a:normAutofit/>
          </a:bodyPr>
          <a:lstStyle>
            <a:lvl1pPr algn="l">
              <a:defRPr sz="3300"/>
            </a:lvl1pPr>
          </a:lstStyle>
          <a:p>
            <a:r>
              <a:rPr kumimoji="0" lang="fr-CH" dirty="0"/>
              <a:t>Click to </a:t>
            </a:r>
            <a:r>
              <a:rPr kumimoji="0" lang="fr-CH" dirty="0" err="1"/>
              <a:t>edit</a:t>
            </a:r>
            <a:r>
              <a:rPr kumimoji="0" lang="fr-CH" dirty="0"/>
              <a:t> Master </a:t>
            </a:r>
            <a:r>
              <a:rPr kumimoji="0" lang="fr-CH" dirty="0" err="1"/>
              <a:t>title</a:t>
            </a:r>
            <a:r>
              <a:rPr kumimoji="0" lang="fr-CH" dirty="0"/>
              <a:t> style</a:t>
            </a:r>
            <a:endParaRPr kumimoji="0"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109134"/>
            <a:ext cx="8226854" cy="4883894"/>
          </a:xfrm>
        </p:spPr>
        <p:txBody>
          <a:bodyPr/>
          <a:lstStyle>
            <a:lvl1pPr marL="269875" indent="-233363">
              <a:tabLst/>
              <a:defRPr sz="2000" b="1"/>
            </a:lvl1pPr>
            <a:lvl2pPr marL="668338" indent="-220663">
              <a:buClr>
                <a:schemeClr val="accent6">
                  <a:lumMod val="50000"/>
                </a:schemeClr>
              </a:buClr>
              <a:tabLst/>
              <a:defRPr sz="1800">
                <a:solidFill>
                  <a:schemeClr val="accent6">
                    <a:lumMod val="50000"/>
                  </a:schemeClr>
                </a:solidFill>
              </a:defRPr>
            </a:lvl2pPr>
            <a:lvl3pPr marL="981075" indent="-231775">
              <a:buClr>
                <a:schemeClr val="accent3"/>
              </a:buClr>
              <a:tabLst/>
              <a:defRPr sz="1600">
                <a:solidFill>
                  <a:schemeClr val="accent4"/>
                </a:solidFill>
              </a:defRPr>
            </a:lvl3pPr>
          </a:lstStyle>
          <a:p>
            <a:pPr lvl="0" eaLnBrk="1" latinLnBrk="0" hangingPunct="1"/>
            <a:r>
              <a:rPr lang="fr-CH" dirty="0"/>
              <a:t>Click to </a:t>
            </a:r>
            <a:r>
              <a:rPr lang="fr-CH" dirty="0" err="1"/>
              <a:t>edit</a:t>
            </a:r>
            <a:r>
              <a:rPr lang="fr-CH" dirty="0"/>
              <a:t> Master </a:t>
            </a:r>
            <a:r>
              <a:rPr lang="fr-CH" dirty="0" err="1"/>
              <a:t>text</a:t>
            </a:r>
            <a:r>
              <a:rPr lang="fr-CH" dirty="0"/>
              <a:t> styles</a:t>
            </a:r>
          </a:p>
          <a:p>
            <a:pPr lvl="1" eaLnBrk="1" latinLnBrk="0" hangingPunct="1"/>
            <a:r>
              <a:rPr lang="fr-CH" dirty="0"/>
              <a:t>Second </a:t>
            </a:r>
            <a:r>
              <a:rPr lang="fr-CH" dirty="0" err="1"/>
              <a:t>level</a:t>
            </a:r>
            <a:endParaRPr lang="fr-CH" dirty="0"/>
          </a:p>
          <a:p>
            <a:pPr lvl="2" eaLnBrk="1" latinLnBrk="0" hangingPunct="1"/>
            <a:r>
              <a:rPr lang="fr-CH" dirty="0" err="1"/>
              <a:t>Third</a:t>
            </a:r>
            <a:r>
              <a:rPr lang="fr-CH" dirty="0"/>
              <a:t> </a:t>
            </a:r>
            <a:r>
              <a:rPr lang="fr-CH" dirty="0" err="1"/>
              <a:t>level</a:t>
            </a:r>
            <a:endParaRPr lang="fr-CH" dirty="0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756071" y="636529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93350" y="6365298"/>
            <a:ext cx="48883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Approaching the high-intensity frontier using MTE at the CERN PS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2630" y="637136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49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fr-CH"/>
              <a:t>Click to edit Master title style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3657600" cy="4350384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CH"/>
              <a:t>Click to edit Master text styles</a:t>
            </a:r>
          </a:p>
          <a:p>
            <a:pPr lvl="1" eaLnBrk="1" latinLnBrk="0" hangingPunct="1"/>
            <a:r>
              <a:rPr lang="fr-CH"/>
              <a:t>Second level</a:t>
            </a:r>
          </a:p>
          <a:p>
            <a:pPr lvl="2" eaLnBrk="1" latinLnBrk="0" hangingPunct="1"/>
            <a:r>
              <a:rPr lang="fr-CH"/>
              <a:t>Third level</a:t>
            </a:r>
          </a:p>
          <a:p>
            <a:pPr lvl="3" eaLnBrk="1" latinLnBrk="0" hangingPunct="1"/>
            <a:r>
              <a:rPr lang="fr-CH"/>
              <a:t>Fourth level</a:t>
            </a:r>
          </a:p>
          <a:p>
            <a:pPr lvl="4" eaLnBrk="1" latinLnBrk="0" hangingPunct="1"/>
            <a:r>
              <a:rPr lang="fr-CH"/>
              <a:t>Fifth level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350385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CH"/>
              <a:t>Click to edit Master text styles</a:t>
            </a:r>
          </a:p>
          <a:p>
            <a:pPr lvl="1" eaLnBrk="1" latinLnBrk="0" hangingPunct="1"/>
            <a:r>
              <a:rPr lang="fr-CH"/>
              <a:t>Second level</a:t>
            </a:r>
          </a:p>
          <a:p>
            <a:pPr lvl="2" eaLnBrk="1" latinLnBrk="0" hangingPunct="1"/>
            <a:r>
              <a:rPr lang="fr-CH"/>
              <a:t>Third level</a:t>
            </a:r>
          </a:p>
          <a:p>
            <a:pPr lvl="3" eaLnBrk="1" latinLnBrk="0" hangingPunct="1"/>
            <a:r>
              <a:rPr lang="fr-CH"/>
              <a:t>Fourth level</a:t>
            </a:r>
          </a:p>
          <a:p>
            <a:pPr lvl="4" eaLnBrk="1" latinLnBrk="0" hangingPunct="1"/>
            <a:r>
              <a:rPr lang="fr-CH"/>
              <a:t>Fifth level</a:t>
            </a:r>
            <a:endParaRPr kumimoji="0" lang="en-US"/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97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893977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CH"/>
              <a:t>Click to edit Master title style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5101967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5025" y="5101967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CH"/>
              <a:t>Click to edit Master text styles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457200" y="1269777"/>
            <a:ext cx="4040188" cy="368665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CH"/>
              <a:t>Click to edit Master text styles</a:t>
            </a:r>
          </a:p>
          <a:p>
            <a:pPr lvl="1" eaLnBrk="1" latinLnBrk="0" hangingPunct="1"/>
            <a:r>
              <a:rPr lang="fr-CH"/>
              <a:t>Second level</a:t>
            </a:r>
          </a:p>
          <a:p>
            <a:pPr lvl="2" eaLnBrk="1" latinLnBrk="0" hangingPunct="1"/>
            <a:r>
              <a:rPr lang="fr-CH"/>
              <a:t>Third level</a:t>
            </a:r>
          </a:p>
          <a:p>
            <a:pPr lvl="3" eaLnBrk="1" latinLnBrk="0" hangingPunct="1"/>
            <a:r>
              <a:rPr lang="fr-CH"/>
              <a:t>Fourth level</a:t>
            </a:r>
          </a:p>
          <a:p>
            <a:pPr lvl="4" eaLnBrk="1" latinLnBrk="0" hangingPunct="1"/>
            <a:r>
              <a:rPr lang="fr-CH"/>
              <a:t>Fifth level</a:t>
            </a:r>
            <a:endParaRPr kumimoji="0" lang="en-US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1269777"/>
            <a:ext cx="4041775" cy="368665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CH"/>
              <a:t>Click to edit Master text styles</a:t>
            </a:r>
          </a:p>
          <a:p>
            <a:pPr lvl="1" eaLnBrk="1" latinLnBrk="0" hangingPunct="1"/>
            <a:r>
              <a:rPr lang="fr-CH"/>
              <a:t>Second level</a:t>
            </a:r>
          </a:p>
          <a:p>
            <a:pPr lvl="2" eaLnBrk="1" latinLnBrk="0" hangingPunct="1"/>
            <a:r>
              <a:rPr lang="fr-CH"/>
              <a:t>Third level</a:t>
            </a:r>
          </a:p>
          <a:p>
            <a:pPr lvl="3" eaLnBrk="1" latinLnBrk="0" hangingPunct="1"/>
            <a:r>
              <a:rPr lang="fr-CH"/>
              <a:t>Fourth level</a:t>
            </a:r>
          </a:p>
          <a:p>
            <a:pPr lvl="4" eaLnBrk="1" latinLnBrk="0" hangingPunct="1"/>
            <a:r>
              <a:rPr lang="fr-CH"/>
              <a:t>Fifth level</a:t>
            </a:r>
            <a:endParaRPr kumimoji="0" lang="en-US"/>
          </a:p>
        </p:txBody>
      </p:sp>
      <p:sp>
        <p:nvSpPr>
          <p:cNvPr id="10" name="Date Placeholder 1"/>
          <p:cNvSpPr>
            <a:spLocks noGrp="1"/>
          </p:cNvSpPr>
          <p:nvPr>
            <p:ph type="dt" sz="half" idx="10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59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itre 8"/>
          <p:cNvSpPr>
            <a:spLocks noGrp="1"/>
          </p:cNvSpPr>
          <p:nvPr>
            <p:ph type="title"/>
          </p:nvPr>
        </p:nvSpPr>
        <p:spPr>
          <a:xfrm>
            <a:off x="457200" y="233492"/>
            <a:ext cx="8226854" cy="940443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fr-CH" dirty="0"/>
              <a:t>Cliquez et modifiez le titre</a:t>
            </a:r>
            <a:endParaRPr kumimoji="0" lang="en-US" dirty="0"/>
          </a:p>
        </p:txBody>
      </p:sp>
      <p:sp>
        <p:nvSpPr>
          <p:cNvPr id="30" name="Espace réservé du texte 29"/>
          <p:cNvSpPr>
            <a:spLocks noGrp="1"/>
          </p:cNvSpPr>
          <p:nvPr>
            <p:ph type="body" idx="1"/>
          </p:nvPr>
        </p:nvSpPr>
        <p:spPr>
          <a:xfrm>
            <a:off x="457200" y="1325606"/>
            <a:ext cx="8226854" cy="4667421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CH" dirty="0"/>
              <a:t>Cliquez pour modifier les styles du texte du masque</a:t>
            </a:r>
          </a:p>
          <a:p>
            <a:pPr lvl="1" eaLnBrk="1" latinLnBrk="0" hangingPunct="1"/>
            <a:r>
              <a:rPr kumimoji="0" lang="fr-CH" dirty="0"/>
              <a:t>Deuxième niveau</a:t>
            </a:r>
          </a:p>
          <a:p>
            <a:pPr lvl="2" eaLnBrk="1" latinLnBrk="0" hangingPunct="1"/>
            <a:r>
              <a:rPr kumimoji="0" lang="fr-CH" dirty="0"/>
              <a:t>Troisième niveau</a:t>
            </a:r>
          </a:p>
          <a:p>
            <a:pPr lvl="3" eaLnBrk="1" latinLnBrk="0" hangingPunct="1"/>
            <a:r>
              <a:rPr kumimoji="0" lang="fr-CH" dirty="0"/>
              <a:t>Quatrième niveau</a:t>
            </a:r>
          </a:p>
          <a:p>
            <a:pPr lvl="4" eaLnBrk="1" latinLnBrk="0" hangingPunct="1"/>
            <a:r>
              <a:rPr kumimoji="0" lang="fr-CH" dirty="0"/>
              <a:t>Cinquième niveau</a:t>
            </a:r>
            <a:endParaRPr kumimoji="0" lang="en-US" dirty="0"/>
          </a:p>
        </p:txBody>
      </p:sp>
      <p:pic>
        <p:nvPicPr>
          <p:cNvPr id="5" name="Image 4" descr="bande-01.eps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157663"/>
            <a:ext cx="9144000" cy="707202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2969335" y="636237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 Huschauer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18275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Approaching the high-intensity frontier using MTE at the CERN 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85376" y="6356350"/>
            <a:ext cx="501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18391-D411-FE40-AAD7-861AE5233E0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738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/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93776" indent="-457200" algn="l" rtl="0" eaLnBrk="1" latinLnBrk="0" hangingPunct="1">
        <a:spcBef>
          <a:spcPct val="20000"/>
        </a:spcBef>
        <a:buClr>
          <a:schemeClr val="tx1"/>
        </a:buClr>
        <a:buSzPct val="80000"/>
        <a:buFont typeface="Arial"/>
        <a:buChar char="•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905256" indent="-457200" algn="l" rtl="0" eaLnBrk="1" latinLnBrk="0" hangingPunct="1">
        <a:spcBef>
          <a:spcPct val="20000"/>
        </a:spcBef>
        <a:buClr>
          <a:schemeClr val="tx1"/>
        </a:buClr>
        <a:buSzPct val="90000"/>
        <a:buFont typeface="Arial"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92708" indent="-342900" algn="l" rtl="0" eaLnBrk="1" latinLnBrk="0" hangingPunct="1">
        <a:spcBef>
          <a:spcPct val="20000"/>
        </a:spcBef>
        <a:buClr>
          <a:schemeClr val="tx1"/>
        </a:buClr>
        <a:buSzPct val="85000"/>
        <a:buFont typeface="Arial"/>
        <a:buChar char="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85316" indent="-342900" algn="l" rtl="0" eaLnBrk="1" latinLnBrk="0" hangingPunct="1">
        <a:spcBef>
          <a:spcPct val="20000"/>
        </a:spcBef>
        <a:buClr>
          <a:schemeClr val="tx1"/>
        </a:buClr>
        <a:buSzPct val="90000"/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50492" indent="-342900" algn="l" rtl="0" eaLnBrk="1" latinLnBrk="0" hangingPunct="1">
        <a:spcBef>
          <a:spcPct val="20000"/>
        </a:spcBef>
        <a:buClr>
          <a:schemeClr val="tx1"/>
        </a:buClr>
        <a:buSzPct val="100000"/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.emf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43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58FF2F50-1D29-3F4E-A35C-F5BBC3C9CC3D}"/>
              </a:ext>
            </a:extLst>
          </p:cNvPr>
          <p:cNvGrpSpPr/>
          <p:nvPr/>
        </p:nvGrpSpPr>
        <p:grpSpPr>
          <a:xfrm>
            <a:off x="4174698" y="5188337"/>
            <a:ext cx="2841921" cy="1348942"/>
            <a:chOff x="4174698" y="5188337"/>
            <a:chExt cx="2841921" cy="13489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3F21766-AF4B-D44B-AE87-BBA76790915C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1A95F5FB-3E6E-5749-9FCE-0234D6BCBC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4" name="Image 3" descr="logooutline.eps">
            <a:extLst>
              <a:ext uri="{FF2B5EF4-FFF2-40B4-BE49-F238E27FC236}">
                <a16:creationId xmlns:a16="http://schemas.microsoft.com/office/drawing/2014/main" id="{112874E9-163A-0240-8DEE-1A445FD263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615" y="5188337"/>
            <a:ext cx="1362637" cy="1348942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F1759D76-672A-5B42-8FB9-7B672E469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69406"/>
            <a:ext cx="9144000" cy="940443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First Performance Analysis of MAD-NG Embedded Tracing JIT Compiler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E40E713-E55C-6941-A297-C48F9104264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51751" y="2589408"/>
            <a:ext cx="7816563" cy="1835400"/>
          </a:xfrm>
        </p:spPr>
        <p:txBody>
          <a:bodyPr>
            <a:no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</a:rPr>
              <a:t>Aurelien</a:t>
            </a:r>
            <a:r>
              <a:rPr lang="en-US" sz="1800" dirty="0">
                <a:solidFill>
                  <a:schemeClr val="bg1"/>
                </a:solidFill>
              </a:rPr>
              <a:t> Bloch</a:t>
            </a:r>
          </a:p>
          <a:p>
            <a:pPr algn="ctr"/>
            <a:endParaRPr lang="en-US" sz="1600" dirty="0">
              <a:solidFill>
                <a:schemeClr val="bg1"/>
              </a:solidFill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Supervisor: </a:t>
            </a:r>
            <a:r>
              <a:rPr lang="en-US" sz="1800" dirty="0">
                <a:solidFill>
                  <a:schemeClr val="bg1"/>
                </a:solidFill>
              </a:rPr>
              <a:t>Laurent </a:t>
            </a:r>
            <a:r>
              <a:rPr lang="en-US" sz="1800" dirty="0" err="1">
                <a:solidFill>
                  <a:schemeClr val="bg1"/>
                </a:solidFill>
              </a:rPr>
              <a:t>Deniau</a:t>
            </a:r>
            <a:endParaRPr lang="en-US" sz="1800" dirty="0">
              <a:solidFill>
                <a:schemeClr val="bg1"/>
              </a:solidFill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EPFL supervisor: </a:t>
            </a:r>
            <a:r>
              <a:rPr lang="en-US" sz="1800" dirty="0">
                <a:solidFill>
                  <a:schemeClr val="bg1"/>
                </a:solidFill>
              </a:rPr>
              <a:t>Martin </a:t>
            </a:r>
            <a:r>
              <a:rPr lang="en-US" sz="1800" dirty="0" err="1">
                <a:solidFill>
                  <a:schemeClr val="bg1"/>
                </a:solidFill>
              </a:rPr>
              <a:t>Odersky</a:t>
            </a:r>
            <a:endParaRPr lang="en-US" sz="1800" dirty="0">
              <a:solidFill>
                <a:schemeClr val="bg1"/>
              </a:solidFill>
            </a:endParaRPr>
          </a:p>
          <a:p>
            <a:pPr marL="342900" indent="-342900" algn="ctr">
              <a:buAutoNum type="alphaUcPeriod"/>
            </a:pPr>
            <a:endParaRPr lang="en-US" sz="1600" dirty="0">
              <a:solidFill>
                <a:schemeClr val="bg1"/>
              </a:solidFill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Master thesis, 11 September 2018</a:t>
            </a:r>
          </a:p>
        </p:txBody>
      </p:sp>
    </p:spTree>
    <p:extLst>
      <p:ext uri="{BB962C8B-B14F-4D97-AF65-F5344CB8AC3E}">
        <p14:creationId xmlns:p14="http://schemas.microsoft.com/office/powerpoint/2010/main" val="3307774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MAD unit tests.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Significant variance.</a:t>
            </a:r>
          </a:p>
          <a:p>
            <a:pPr lvl="1"/>
            <a:r>
              <a:rPr lang="en-US" sz="2000" dirty="0"/>
              <a:t>Side effect from </a:t>
            </a:r>
            <a:br>
              <a:rPr lang="en-US" sz="2000" dirty="0"/>
            </a:br>
            <a:r>
              <a:rPr lang="en-US" sz="2000" dirty="0"/>
              <a:t>unrelated code changes</a:t>
            </a:r>
            <a:endParaRPr lang="en-US" sz="2400" dirty="0"/>
          </a:p>
          <a:p>
            <a:pPr>
              <a:lnSpc>
                <a:spcPct val="200000"/>
              </a:lnSpc>
            </a:pPr>
            <a:endParaRPr lang="en-US" sz="2400" dirty="0"/>
          </a:p>
          <a:p>
            <a:pPr>
              <a:lnSpc>
                <a:spcPct val="200000"/>
              </a:lnSpc>
            </a:pPr>
            <a:r>
              <a:rPr lang="en-US" sz="2400" dirty="0" err="1"/>
              <a:t>LuaJIT</a:t>
            </a:r>
            <a:r>
              <a:rPr lang="en-US" sz="2400" dirty="0"/>
              <a:t>: a one man job. </a:t>
            </a:r>
            <a:endParaRPr lang="en-US" dirty="0"/>
          </a:p>
          <a:p>
            <a:pPr lvl="1">
              <a:lnSpc>
                <a:spcPct val="200000"/>
              </a:lnSpc>
            </a:pPr>
            <a:r>
              <a:rPr lang="en-US" sz="2200" dirty="0"/>
              <a:t>Lack of documentation (code, mailing list)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2" name="Image 11">
            <a:extLst>
              <a:ext uri="{FF2B5EF4-FFF2-40B4-BE49-F238E27FC236}">
                <a16:creationId xmlns:a16="http://schemas.microsoft.com/office/drawing/2014/main" id="{79D3F26E-5738-6249-A7BD-40871F0D6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334" y="1192447"/>
            <a:ext cx="4702752" cy="314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8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endParaRPr lang="en-US" sz="2400" dirty="0"/>
          </a:p>
          <a:p>
            <a:pPr>
              <a:lnSpc>
                <a:spcPct val="200000"/>
              </a:lnSpc>
            </a:pPr>
            <a:r>
              <a:rPr lang="en-US" sz="2400" dirty="0"/>
              <a:t>First performance analysis of MAD-NG.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Study and technical documentation of </a:t>
            </a:r>
            <a:r>
              <a:rPr lang="en-US" sz="2400" dirty="0" err="1"/>
              <a:t>LuaJIT</a:t>
            </a:r>
            <a:r>
              <a:rPr lang="en-US" sz="2400" dirty="0"/>
              <a:t>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Derive meaningful insight for MAD development.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484509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sz="2400" dirty="0" err="1"/>
              <a:t>LuaJIT</a:t>
            </a:r>
            <a:r>
              <a:rPr lang="en-US" sz="2400" dirty="0"/>
              <a:t> 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Object Model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Conclusion and future 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68965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891" y="1403555"/>
            <a:ext cx="6535715" cy="401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1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Frontend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1" y="2355272"/>
            <a:ext cx="4714245" cy="289906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914D7F2-CCF1-1745-8305-49CC7DCA224B}"/>
              </a:ext>
            </a:extLst>
          </p:cNvPr>
          <p:cNvSpPr/>
          <p:nvPr/>
        </p:nvSpPr>
        <p:spPr>
          <a:xfrm>
            <a:off x="64654" y="3131127"/>
            <a:ext cx="1939637" cy="7758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3F7B842-7C9A-8348-B028-3C2FD845C3E9}"/>
              </a:ext>
            </a:extLst>
          </p:cNvPr>
          <p:cNvSpPr txBox="1">
            <a:spLocks/>
          </p:cNvSpPr>
          <p:nvPr/>
        </p:nvSpPr>
        <p:spPr>
          <a:xfrm>
            <a:off x="5024284" y="2355272"/>
            <a:ext cx="3659770" cy="2899066"/>
          </a:xfrm>
          <a:prstGeom prst="rect">
            <a:avLst/>
          </a:prstGeom>
        </p:spPr>
        <p:txBody>
          <a:bodyPr vert="horz">
            <a:normAutofit fontScale="92500"/>
          </a:bodyPr>
          <a:lstStyle>
            <a:lvl1pPr marL="269875" indent="-233363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Char char="•"/>
              <a:tabLst/>
              <a:defRPr kumimoji="0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338" indent="-220663" algn="l" rtl="0" eaLnBrk="1" latinLnBrk="0" hangingPunct="1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90000"/>
              <a:buFont typeface="Arial"/>
              <a:buChar char="•"/>
              <a:tabLst/>
              <a:defRPr kumimoji="0" sz="1800" kern="12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81075" indent="-231775" algn="l" rtl="0" eaLnBrk="1" latinLnBrk="0" hangingPunct="1">
              <a:spcBef>
                <a:spcPct val="20000"/>
              </a:spcBef>
              <a:buClr>
                <a:schemeClr val="accent3"/>
              </a:buClr>
              <a:buSzPct val="85000"/>
              <a:buFont typeface="Arial"/>
              <a:buChar char="•"/>
              <a:tabLst/>
              <a:defRPr kumimoji="0"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385316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492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0078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Char char="-"/>
              <a:defRPr kumimoji="0"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Arial"/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9696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▪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sz="2400" dirty="0"/>
              <a:t>BC: </a:t>
            </a:r>
          </a:p>
          <a:p>
            <a:pPr lvl="1">
              <a:lnSpc>
                <a:spcPct val="200000"/>
              </a:lnSpc>
            </a:pPr>
            <a:r>
              <a:rPr lang="en-US" sz="2200" dirty="0"/>
              <a:t>register based,</a:t>
            </a:r>
          </a:p>
          <a:p>
            <a:pPr lvl="1">
              <a:lnSpc>
                <a:spcPct val="200000"/>
              </a:lnSpc>
            </a:pPr>
            <a:r>
              <a:rPr lang="en-US" sz="2200" dirty="0"/>
              <a:t>generated on the fly,</a:t>
            </a:r>
          </a:p>
          <a:p>
            <a:pPr lvl="1">
              <a:lnSpc>
                <a:spcPct val="200000"/>
              </a:lnSpc>
            </a:pPr>
            <a:r>
              <a:rPr lang="en-US" sz="2200" dirty="0"/>
              <a:t>almost no optimization.</a:t>
            </a:r>
          </a:p>
        </p:txBody>
      </p:sp>
    </p:spTree>
    <p:extLst>
      <p:ext uri="{BB962C8B-B14F-4D97-AF65-F5344CB8AC3E}">
        <p14:creationId xmlns:p14="http://schemas.microsoft.com/office/powerpoint/2010/main" val="1371037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Bytecode interpreter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1" y="2355272"/>
            <a:ext cx="4714245" cy="289906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58EA934-D98C-244F-AACB-FA07A5E5E15F}"/>
              </a:ext>
            </a:extLst>
          </p:cNvPr>
          <p:cNvSpPr/>
          <p:nvPr/>
        </p:nvSpPr>
        <p:spPr>
          <a:xfrm>
            <a:off x="1743608" y="2281383"/>
            <a:ext cx="1119665" cy="30572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7EF851F-82C0-F84D-AB5B-DF054F83273B}"/>
              </a:ext>
            </a:extLst>
          </p:cNvPr>
          <p:cNvSpPr txBox="1">
            <a:spLocks/>
          </p:cNvSpPr>
          <p:nvPr/>
        </p:nvSpPr>
        <p:spPr>
          <a:xfrm>
            <a:off x="5024284" y="2355272"/>
            <a:ext cx="3659770" cy="289906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69875" indent="-233363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Char char="•"/>
              <a:tabLst/>
              <a:defRPr kumimoji="0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338" indent="-220663" algn="l" rtl="0" eaLnBrk="1" latinLnBrk="0" hangingPunct="1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90000"/>
              <a:buFont typeface="Arial"/>
              <a:buChar char="•"/>
              <a:tabLst/>
              <a:defRPr kumimoji="0" sz="1800" kern="12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81075" indent="-231775" algn="l" rtl="0" eaLnBrk="1" latinLnBrk="0" hangingPunct="1">
              <a:spcBef>
                <a:spcPct val="20000"/>
              </a:spcBef>
              <a:buClr>
                <a:schemeClr val="accent3"/>
              </a:buClr>
              <a:buSzPct val="85000"/>
              <a:buFont typeface="Arial"/>
              <a:buChar char="•"/>
              <a:tabLst/>
              <a:defRPr kumimoji="0"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385316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492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0078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Char char="-"/>
              <a:defRPr kumimoji="0"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Arial"/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9696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▪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dirty="0"/>
              <a:t>One file per architecture. </a:t>
            </a:r>
          </a:p>
          <a:p>
            <a:pPr>
              <a:lnSpc>
                <a:spcPct val="200000"/>
              </a:lnSpc>
            </a:pPr>
            <a:r>
              <a:rPr lang="en-US" dirty="0"/>
              <a:t>Written with </a:t>
            </a:r>
            <a:r>
              <a:rPr lang="en-US" dirty="0" err="1"/>
              <a:t>DynASM</a:t>
            </a:r>
            <a:r>
              <a:rPr lang="en-US" dirty="0"/>
              <a:t>.</a:t>
            </a:r>
          </a:p>
          <a:p>
            <a:pPr>
              <a:lnSpc>
                <a:spcPct val="200000"/>
              </a:lnSpc>
            </a:pPr>
            <a:r>
              <a:rPr lang="en-US" dirty="0"/>
              <a:t>Fast path for fast function.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26052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Library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1" y="2355272"/>
            <a:ext cx="4714245" cy="289906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1DE161F-A363-1A42-B3AB-10C2D56C898F}"/>
              </a:ext>
            </a:extLst>
          </p:cNvPr>
          <p:cNvSpPr/>
          <p:nvPr/>
        </p:nvSpPr>
        <p:spPr>
          <a:xfrm>
            <a:off x="2722661" y="2281383"/>
            <a:ext cx="1027304" cy="18749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60DB590-A561-FE43-B609-145E4A378B1B}"/>
              </a:ext>
            </a:extLst>
          </p:cNvPr>
          <p:cNvSpPr txBox="1">
            <a:spLocks/>
          </p:cNvSpPr>
          <p:nvPr/>
        </p:nvSpPr>
        <p:spPr>
          <a:xfrm>
            <a:off x="5024284" y="2355272"/>
            <a:ext cx="3659770" cy="289906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69875" indent="-233363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Char char="•"/>
              <a:tabLst/>
              <a:defRPr kumimoji="0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338" indent="-220663" algn="l" rtl="0" eaLnBrk="1" latinLnBrk="0" hangingPunct="1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90000"/>
              <a:buFont typeface="Arial"/>
              <a:buChar char="•"/>
              <a:tabLst/>
              <a:defRPr kumimoji="0" sz="1800" kern="12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81075" indent="-231775" algn="l" rtl="0" eaLnBrk="1" latinLnBrk="0" hangingPunct="1">
              <a:spcBef>
                <a:spcPct val="20000"/>
              </a:spcBef>
              <a:buClr>
                <a:schemeClr val="accent3"/>
              </a:buClr>
              <a:buSzPct val="85000"/>
              <a:buFont typeface="Arial"/>
              <a:buChar char="•"/>
              <a:tabLst/>
              <a:defRPr kumimoji="0"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385316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492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0078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Char char="-"/>
              <a:defRPr kumimoji="0"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Arial"/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9696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▪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fr-FR" dirty="0" err="1"/>
              <a:t>Written</a:t>
            </a:r>
            <a:r>
              <a:rPr lang="fr-FR" dirty="0"/>
              <a:t> in C, </a:t>
            </a:r>
            <a:r>
              <a:rPr lang="fr-FR" dirty="0" err="1"/>
              <a:t>Lua</a:t>
            </a:r>
            <a:r>
              <a:rPr lang="fr-FR" dirty="0"/>
              <a:t>, ASM</a:t>
            </a:r>
          </a:p>
          <a:p>
            <a:pPr>
              <a:lnSpc>
                <a:spcPct val="200000"/>
              </a:lnSpc>
            </a:pPr>
            <a:r>
              <a:rPr lang="fr-FR" dirty="0"/>
              <a:t>C API.</a:t>
            </a:r>
          </a:p>
          <a:p>
            <a:pPr>
              <a:lnSpc>
                <a:spcPct val="200000"/>
              </a:lnSpc>
            </a:pPr>
            <a:r>
              <a:rPr lang="fr-FR" dirty="0"/>
              <a:t>recorder.</a:t>
            </a:r>
          </a:p>
          <a:p>
            <a:pPr>
              <a:lnSpc>
                <a:spcPct val="200000"/>
              </a:lnSpc>
            </a:pPr>
            <a:r>
              <a:rPr lang="fr-FR" dirty="0" err="1"/>
              <a:t>Fallback</a:t>
            </a:r>
            <a:r>
              <a:rPr lang="fr-FR" dirty="0"/>
              <a:t> </a:t>
            </a:r>
            <a:r>
              <a:rPr lang="fr-FR" dirty="0" err="1"/>
              <a:t>handler</a:t>
            </a:r>
            <a:endParaRPr lang="fr-FR" dirty="0"/>
          </a:p>
          <a:p>
            <a:pPr>
              <a:lnSpc>
                <a:spcPct val="200000"/>
              </a:lnSpc>
            </a:pPr>
            <a:endParaRPr lang="en-US" dirty="0"/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4256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FFI 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1" y="2355272"/>
            <a:ext cx="4714245" cy="289906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8F77F7E-8655-4A4A-BD70-24E4D8CC3754}"/>
              </a:ext>
            </a:extLst>
          </p:cNvPr>
          <p:cNvSpPr/>
          <p:nvPr/>
        </p:nvSpPr>
        <p:spPr>
          <a:xfrm>
            <a:off x="2722661" y="2281383"/>
            <a:ext cx="2181848" cy="6650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A126B8E-9526-B84A-9F31-1A6187FD747A}"/>
              </a:ext>
            </a:extLst>
          </p:cNvPr>
          <p:cNvSpPr txBox="1">
            <a:spLocks/>
          </p:cNvSpPr>
          <p:nvPr/>
        </p:nvSpPr>
        <p:spPr>
          <a:xfrm>
            <a:off x="5024284" y="2355272"/>
            <a:ext cx="3659770" cy="2899066"/>
          </a:xfrm>
          <a:prstGeom prst="rect">
            <a:avLst/>
          </a:prstGeom>
        </p:spPr>
        <p:txBody>
          <a:bodyPr vert="horz">
            <a:normAutofit fontScale="77500" lnSpcReduction="20000"/>
          </a:bodyPr>
          <a:lstStyle>
            <a:lvl1pPr marL="269875" indent="-233363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Char char="•"/>
              <a:tabLst/>
              <a:defRPr kumimoji="0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338" indent="-220663" algn="l" rtl="0" eaLnBrk="1" latinLnBrk="0" hangingPunct="1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90000"/>
              <a:buFont typeface="Arial"/>
              <a:buChar char="•"/>
              <a:tabLst/>
              <a:defRPr kumimoji="0" sz="1800" kern="12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81075" indent="-231775" algn="l" rtl="0" eaLnBrk="1" latinLnBrk="0" hangingPunct="1">
              <a:spcBef>
                <a:spcPct val="20000"/>
              </a:spcBef>
              <a:buClr>
                <a:schemeClr val="accent3"/>
              </a:buClr>
              <a:buSzPct val="85000"/>
              <a:buFont typeface="Arial"/>
              <a:buChar char="•"/>
              <a:tabLst/>
              <a:defRPr kumimoji="0"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385316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492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0078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Char char="-"/>
              <a:defRPr kumimoji="0"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Arial"/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9696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▪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fr-FR" dirty="0"/>
              <a:t>Conversion:</a:t>
            </a:r>
          </a:p>
          <a:p>
            <a:pPr lvl="1">
              <a:lnSpc>
                <a:spcPct val="200000"/>
              </a:lnSpc>
            </a:pPr>
            <a:r>
              <a:rPr lang="fr-FR" dirty="0" err="1"/>
              <a:t>Lua</a:t>
            </a:r>
            <a:r>
              <a:rPr lang="fr-FR" dirty="0"/>
              <a:t> -&gt; C (Calls).</a:t>
            </a:r>
          </a:p>
          <a:p>
            <a:pPr lvl="1">
              <a:lnSpc>
                <a:spcPct val="200000"/>
              </a:lnSpc>
            </a:pPr>
            <a:r>
              <a:rPr lang="fr-FR" dirty="0"/>
              <a:t>C -&gt; </a:t>
            </a:r>
            <a:r>
              <a:rPr lang="fr-FR" dirty="0" err="1"/>
              <a:t>Lua</a:t>
            </a:r>
            <a:r>
              <a:rPr lang="fr-FR" dirty="0"/>
              <a:t> (</a:t>
            </a:r>
            <a:r>
              <a:rPr lang="fr-FR" dirty="0" err="1"/>
              <a:t>returns</a:t>
            </a:r>
            <a:r>
              <a:rPr lang="fr-FR" dirty="0"/>
              <a:t>).</a:t>
            </a:r>
          </a:p>
          <a:p>
            <a:pPr lvl="1">
              <a:lnSpc>
                <a:spcPct val="200000"/>
              </a:lnSpc>
            </a:pPr>
            <a:r>
              <a:rPr lang="fr-FR" dirty="0"/>
              <a:t>C -&gt; C.</a:t>
            </a:r>
          </a:p>
          <a:p>
            <a:pPr>
              <a:lnSpc>
                <a:spcPct val="200000"/>
              </a:lnSpc>
            </a:pPr>
            <a:r>
              <a:rPr lang="en-US" dirty="0"/>
              <a:t>Load external library.</a:t>
            </a:r>
          </a:p>
          <a:p>
            <a:pPr>
              <a:lnSpc>
                <a:spcPct val="200000"/>
              </a:lnSpc>
            </a:pPr>
            <a:r>
              <a:rPr lang="en-US" dirty="0"/>
              <a:t>Declaration.</a:t>
            </a:r>
          </a:p>
          <a:p>
            <a:pPr>
              <a:lnSpc>
                <a:spcPct val="20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2387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FFI example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2" name="Image 11">
            <a:extLst>
              <a:ext uri="{FF2B5EF4-FFF2-40B4-BE49-F238E27FC236}">
                <a16:creationId xmlns:a16="http://schemas.microsoft.com/office/drawing/2014/main" id="{10D8C766-A8D4-1D4E-935D-2C1A93ED6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052" y="1858297"/>
            <a:ext cx="5390551" cy="413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49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FFI example 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E2589667-66DE-F34A-A32D-7617C40B9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145" y="2520966"/>
            <a:ext cx="4868197" cy="3472062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F133DBA-2FC0-1546-A942-DBE571E51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2202" y="737419"/>
            <a:ext cx="4831140" cy="177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91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Introduction</a:t>
            </a:r>
          </a:p>
          <a:p>
            <a:pPr>
              <a:lnSpc>
                <a:spcPct val="200000"/>
              </a:lnSpc>
            </a:pPr>
            <a:r>
              <a:rPr lang="en-US" sz="2400" dirty="0" err="1"/>
              <a:t>LuaJIT</a:t>
            </a:r>
            <a:r>
              <a:rPr lang="en-US" sz="2400" dirty="0"/>
              <a:t> 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Object Model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Conclusion and future 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99619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JIT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1" y="2355272"/>
            <a:ext cx="4714245" cy="2899065"/>
          </a:xfrm>
          <a:prstGeom prst="rect">
            <a:avLst/>
          </a:prstGeom>
        </p:spPr>
      </p:pic>
      <p:grpSp>
        <p:nvGrpSpPr>
          <p:cNvPr id="52" name="Groupe 51">
            <a:extLst>
              <a:ext uri="{FF2B5EF4-FFF2-40B4-BE49-F238E27FC236}">
                <a16:creationId xmlns:a16="http://schemas.microsoft.com/office/drawing/2014/main" id="{DAEDE4D9-7BFB-1C43-83ED-DF1044D85924}"/>
              </a:ext>
            </a:extLst>
          </p:cNvPr>
          <p:cNvGrpSpPr/>
          <p:nvPr/>
        </p:nvGrpSpPr>
        <p:grpSpPr>
          <a:xfrm>
            <a:off x="2705100" y="2898921"/>
            <a:ext cx="2225675" cy="2441429"/>
            <a:chOff x="2705100" y="2898921"/>
            <a:chExt cx="2225675" cy="2441429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17AB3C3-BFCA-1143-A92C-415E3C212B2F}"/>
                </a:ext>
              </a:extLst>
            </p:cNvPr>
            <p:cNvCxnSpPr/>
            <p:nvPr/>
          </p:nvCxnSpPr>
          <p:spPr>
            <a:xfrm>
              <a:off x="2722661" y="3251200"/>
              <a:ext cx="87028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B71F95A4-1EEF-7041-AC39-8E91B2BBAB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92945" y="3232728"/>
              <a:ext cx="0" cy="840508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06C38B3-E948-9542-AE5E-F7484647A5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05100" y="4073236"/>
              <a:ext cx="906608" cy="289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CA7F0B8A-1CA0-F740-922F-1F4FE086ED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04509" y="2918691"/>
              <a:ext cx="4618" cy="2419927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0A43C967-39AB-1F43-A19B-0BC0AEACC3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05102" y="5338618"/>
              <a:ext cx="2222498" cy="1732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eur droit 28">
              <a:extLst>
                <a:ext uri="{FF2B5EF4-FFF2-40B4-BE49-F238E27FC236}">
                  <a16:creationId xmlns:a16="http://schemas.microsoft.com/office/drawing/2014/main" id="{1902C63E-D702-5D47-8E82-24E6A853C393}"/>
                </a:ext>
              </a:extLst>
            </p:cNvPr>
            <p:cNvCxnSpPr>
              <a:cxnSpLocks/>
            </p:cNvCxnSpPr>
            <p:nvPr/>
          </p:nvCxnSpPr>
          <p:spPr>
            <a:xfrm>
              <a:off x="2722661" y="4073236"/>
              <a:ext cx="0" cy="1265382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FEEBD2A2-820A-4F43-93A0-F028FB152F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35072" y="2918691"/>
              <a:ext cx="2195703" cy="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droit 36">
              <a:extLst>
                <a:ext uri="{FF2B5EF4-FFF2-40B4-BE49-F238E27FC236}">
                  <a16:creationId xmlns:a16="http://schemas.microsoft.com/office/drawing/2014/main" id="{3BE26B59-B407-0742-9D37-F19F95D494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31897" y="2898921"/>
              <a:ext cx="1" cy="370752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5" name="Content Placeholder 2">
            <a:extLst>
              <a:ext uri="{FF2B5EF4-FFF2-40B4-BE49-F238E27FC236}">
                <a16:creationId xmlns:a16="http://schemas.microsoft.com/office/drawing/2014/main" id="{EC84B415-F88D-6945-BBD2-A585CAE226AE}"/>
              </a:ext>
            </a:extLst>
          </p:cNvPr>
          <p:cNvSpPr txBox="1">
            <a:spLocks/>
          </p:cNvSpPr>
          <p:nvPr/>
        </p:nvSpPr>
        <p:spPr>
          <a:xfrm>
            <a:off x="5024284" y="2355272"/>
            <a:ext cx="3659770" cy="2899066"/>
          </a:xfrm>
          <a:prstGeom prst="rect">
            <a:avLst/>
          </a:prstGeom>
        </p:spPr>
        <p:txBody>
          <a:bodyPr vert="horz">
            <a:normAutofit fontScale="92500" lnSpcReduction="10000"/>
          </a:bodyPr>
          <a:lstStyle>
            <a:lvl1pPr marL="269875" indent="-233363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Char char="•"/>
              <a:tabLst/>
              <a:defRPr kumimoji="0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338" indent="-220663" algn="l" rtl="0" eaLnBrk="1" latinLnBrk="0" hangingPunct="1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90000"/>
              <a:buFont typeface="Arial"/>
              <a:buChar char="•"/>
              <a:tabLst/>
              <a:defRPr kumimoji="0" sz="1800" kern="12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81075" indent="-231775" algn="l" rtl="0" eaLnBrk="1" latinLnBrk="0" hangingPunct="1">
              <a:spcBef>
                <a:spcPct val="20000"/>
              </a:spcBef>
              <a:buClr>
                <a:schemeClr val="accent3"/>
              </a:buClr>
              <a:buSzPct val="85000"/>
              <a:buFont typeface="Arial"/>
              <a:buChar char="•"/>
              <a:tabLst/>
              <a:defRPr kumimoji="0"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385316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492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0078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Char char="-"/>
              <a:defRPr kumimoji="0"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Arial"/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9696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▪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fr-FR" sz="1800" dirty="0"/>
              <a:t>JIT </a:t>
            </a:r>
            <a:r>
              <a:rPr lang="fr-FR" sz="1800" dirty="0" err="1"/>
              <a:t>library</a:t>
            </a:r>
            <a:r>
              <a:rPr lang="fr-FR" sz="1800" dirty="0"/>
              <a:t> for configuration.</a:t>
            </a:r>
          </a:p>
          <a:p>
            <a:pPr>
              <a:lnSpc>
                <a:spcPct val="200000"/>
              </a:lnSpc>
            </a:pPr>
            <a:r>
              <a:rPr lang="fr-FR" sz="1800" dirty="0"/>
              <a:t>Hot </a:t>
            </a:r>
            <a:r>
              <a:rPr lang="fr-FR" sz="1800" dirty="0" err="1"/>
              <a:t>path</a:t>
            </a:r>
            <a:r>
              <a:rPr lang="fr-FR" sz="1800" dirty="0"/>
              <a:t> </a:t>
            </a:r>
            <a:r>
              <a:rPr lang="fr-FR" sz="1800" dirty="0" err="1"/>
              <a:t>detections</a:t>
            </a:r>
            <a:r>
              <a:rPr lang="fr-FR" sz="1800" dirty="0"/>
              <a:t>:</a:t>
            </a:r>
          </a:p>
          <a:p>
            <a:pPr lvl="1">
              <a:lnSpc>
                <a:spcPct val="200000"/>
              </a:lnSpc>
            </a:pPr>
            <a:r>
              <a:rPr lang="fr-FR" sz="1600" dirty="0"/>
              <a:t>Loop or Call </a:t>
            </a:r>
            <a:r>
              <a:rPr lang="fr-FR" sz="1600" dirty="0" err="1"/>
              <a:t>bytecodes</a:t>
            </a:r>
            <a:r>
              <a:rPr lang="fr-FR" sz="1600" dirty="0"/>
              <a:t>.</a:t>
            </a:r>
          </a:p>
          <a:p>
            <a:pPr lvl="1">
              <a:lnSpc>
                <a:spcPct val="120000"/>
              </a:lnSpc>
            </a:pPr>
            <a:r>
              <a:rPr lang="fr-FR" dirty="0"/>
              <a:t>profile </a:t>
            </a:r>
            <a:r>
              <a:rPr lang="fr-FR" dirty="0" err="1"/>
              <a:t>counter</a:t>
            </a:r>
            <a:r>
              <a:rPr lang="fr-FR" dirty="0"/>
              <a:t>:</a:t>
            </a:r>
          </a:p>
          <a:p>
            <a:pPr lvl="2">
              <a:lnSpc>
                <a:spcPct val="120000"/>
              </a:lnSpc>
            </a:pPr>
            <a:r>
              <a:rPr lang="fr-FR" dirty="0" err="1"/>
              <a:t>low-overhead</a:t>
            </a:r>
            <a:r>
              <a:rPr lang="fr-FR" dirty="0"/>
              <a:t>,</a:t>
            </a:r>
          </a:p>
          <a:p>
            <a:pPr lvl="2">
              <a:lnSpc>
                <a:spcPct val="120000"/>
              </a:lnSpc>
            </a:pPr>
            <a:r>
              <a:rPr lang="fr-FR" dirty="0" err="1"/>
              <a:t>Hashed</a:t>
            </a:r>
            <a:r>
              <a:rPr lang="fr-FR" dirty="0"/>
              <a:t> PC,</a:t>
            </a:r>
          </a:p>
          <a:p>
            <a:pPr lvl="2">
              <a:lnSpc>
                <a:spcPct val="120000"/>
              </a:lnSpc>
            </a:pPr>
            <a:r>
              <a:rPr lang="fr-FR" dirty="0"/>
              <a:t>64-entries table.</a:t>
            </a:r>
          </a:p>
          <a:p>
            <a:pPr lvl="2">
              <a:lnSpc>
                <a:spcPct val="200000"/>
              </a:lnSpc>
            </a:pPr>
            <a:endParaRPr lang="fr-FR" dirty="0"/>
          </a:p>
          <a:p>
            <a:pPr lvl="2">
              <a:lnSpc>
                <a:spcPct val="200000"/>
              </a:lnSpc>
            </a:pPr>
            <a:endParaRPr lang="fr-FR" dirty="0"/>
          </a:p>
          <a:p>
            <a:pPr lvl="1">
              <a:lnSpc>
                <a:spcPct val="20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80830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JIT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41" y="2355272"/>
            <a:ext cx="4714245" cy="2899065"/>
          </a:xfrm>
          <a:prstGeom prst="rect">
            <a:avLst/>
          </a:prstGeom>
        </p:spPr>
      </p:pic>
      <p:grpSp>
        <p:nvGrpSpPr>
          <p:cNvPr id="52" name="Groupe 51">
            <a:extLst>
              <a:ext uri="{FF2B5EF4-FFF2-40B4-BE49-F238E27FC236}">
                <a16:creationId xmlns:a16="http://schemas.microsoft.com/office/drawing/2014/main" id="{DAEDE4D9-7BFB-1C43-83ED-DF1044D85924}"/>
              </a:ext>
            </a:extLst>
          </p:cNvPr>
          <p:cNvGrpSpPr/>
          <p:nvPr/>
        </p:nvGrpSpPr>
        <p:grpSpPr>
          <a:xfrm>
            <a:off x="2705100" y="2898921"/>
            <a:ext cx="2225675" cy="2441429"/>
            <a:chOff x="2705100" y="2898921"/>
            <a:chExt cx="2225675" cy="2441429"/>
          </a:xfrm>
        </p:grpSpPr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617AB3C3-BFCA-1143-A92C-415E3C212B2F}"/>
                </a:ext>
              </a:extLst>
            </p:cNvPr>
            <p:cNvCxnSpPr/>
            <p:nvPr/>
          </p:nvCxnSpPr>
          <p:spPr>
            <a:xfrm>
              <a:off x="2722661" y="3251200"/>
              <a:ext cx="87028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B71F95A4-1EEF-7041-AC39-8E91B2BBAB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92945" y="3232728"/>
              <a:ext cx="0" cy="840508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706C38B3-E948-9542-AE5E-F7484647A5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05100" y="4073236"/>
              <a:ext cx="906608" cy="289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CA7F0B8A-1CA0-F740-922F-1F4FE086ED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04509" y="2918691"/>
              <a:ext cx="4618" cy="2419927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0A43C967-39AB-1F43-A19B-0BC0AEACC3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05102" y="5338618"/>
              <a:ext cx="2222498" cy="1732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eur droit 28">
              <a:extLst>
                <a:ext uri="{FF2B5EF4-FFF2-40B4-BE49-F238E27FC236}">
                  <a16:creationId xmlns:a16="http://schemas.microsoft.com/office/drawing/2014/main" id="{1902C63E-D702-5D47-8E82-24E6A853C393}"/>
                </a:ext>
              </a:extLst>
            </p:cNvPr>
            <p:cNvCxnSpPr>
              <a:cxnSpLocks/>
            </p:cNvCxnSpPr>
            <p:nvPr/>
          </p:nvCxnSpPr>
          <p:spPr>
            <a:xfrm>
              <a:off x="2722661" y="4073236"/>
              <a:ext cx="0" cy="1265382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FEEBD2A2-820A-4F43-93A0-F028FB152F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35072" y="2918691"/>
              <a:ext cx="2195703" cy="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droit 36">
              <a:extLst>
                <a:ext uri="{FF2B5EF4-FFF2-40B4-BE49-F238E27FC236}">
                  <a16:creationId xmlns:a16="http://schemas.microsoft.com/office/drawing/2014/main" id="{3BE26B59-B407-0742-9D37-F19F95D494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31897" y="2898921"/>
              <a:ext cx="1" cy="370752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4" name="Image 123">
            <a:extLst>
              <a:ext uri="{FF2B5EF4-FFF2-40B4-BE49-F238E27FC236}">
                <a16:creationId xmlns:a16="http://schemas.microsoft.com/office/drawing/2014/main" id="{2B89A8FF-6A3D-504C-912B-6B3B103E7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6142" y="2886544"/>
            <a:ext cx="2606400" cy="2929508"/>
          </a:xfrm>
          <a:prstGeom prst="rect">
            <a:avLst/>
          </a:prstGeom>
        </p:spPr>
      </p:pic>
      <p:sp>
        <p:nvSpPr>
          <p:cNvPr id="126" name="Content Placeholder 2">
            <a:extLst>
              <a:ext uri="{FF2B5EF4-FFF2-40B4-BE49-F238E27FC236}">
                <a16:creationId xmlns:a16="http://schemas.microsoft.com/office/drawing/2014/main" id="{9C46A4F7-CB3D-E84F-A1AD-D06B3A306001}"/>
              </a:ext>
            </a:extLst>
          </p:cNvPr>
          <p:cNvSpPr txBox="1">
            <a:spLocks/>
          </p:cNvSpPr>
          <p:nvPr/>
        </p:nvSpPr>
        <p:spPr>
          <a:xfrm>
            <a:off x="5024284" y="2325776"/>
            <a:ext cx="3659770" cy="289906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69875" indent="-233363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Char char="•"/>
              <a:tabLst/>
              <a:defRPr kumimoji="0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338" indent="-220663" algn="l" rtl="0" eaLnBrk="1" latinLnBrk="0" hangingPunct="1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90000"/>
              <a:buFont typeface="Arial"/>
              <a:buChar char="•"/>
              <a:tabLst/>
              <a:defRPr kumimoji="0" sz="1800" kern="12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81075" indent="-231775" algn="l" rtl="0" eaLnBrk="1" latinLnBrk="0" hangingPunct="1">
              <a:spcBef>
                <a:spcPct val="20000"/>
              </a:spcBef>
              <a:buClr>
                <a:schemeClr val="accent3"/>
              </a:buClr>
              <a:buSzPct val="85000"/>
              <a:buFont typeface="Arial"/>
              <a:buChar char="•"/>
              <a:tabLst/>
              <a:defRPr kumimoji="0"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385316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492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0078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Char char="-"/>
              <a:defRPr kumimoji="0"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Arial"/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9696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▪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fr-FR" sz="1800" dirty="0"/>
              <a:t>JIT compilation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triggered</a:t>
            </a:r>
            <a:r>
              <a:rPr lang="fr-FR" sz="1800" dirty="0"/>
              <a:t>.</a:t>
            </a:r>
            <a:endParaRPr lang="fr-FR" dirty="0"/>
          </a:p>
          <a:p>
            <a:pPr lvl="2">
              <a:lnSpc>
                <a:spcPct val="200000"/>
              </a:lnSpc>
            </a:pPr>
            <a:endParaRPr lang="fr-FR" dirty="0"/>
          </a:p>
          <a:p>
            <a:pPr lvl="2">
              <a:lnSpc>
                <a:spcPct val="200000"/>
              </a:lnSpc>
            </a:pPr>
            <a:endParaRPr lang="fr-FR" dirty="0"/>
          </a:p>
          <a:p>
            <a:pPr lvl="1">
              <a:lnSpc>
                <a:spcPct val="20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8847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Trace recorder </a:t>
            </a:r>
          </a:p>
          <a:p>
            <a:pPr lvl="1">
              <a:lnSpc>
                <a:spcPct val="200000"/>
              </a:lnSpc>
            </a:pPr>
            <a:r>
              <a:rPr lang="fr-FR" dirty="0" err="1"/>
              <a:t>Remember</a:t>
            </a:r>
            <a:r>
              <a:rPr lang="fr-FR" dirty="0"/>
              <a:t> </a:t>
            </a:r>
            <a:r>
              <a:rPr lang="fr-FR" dirty="0" err="1"/>
              <a:t>dynamic</a:t>
            </a:r>
            <a:r>
              <a:rPr lang="fr-FR" dirty="0"/>
              <a:t> data/type. </a:t>
            </a:r>
          </a:p>
          <a:p>
            <a:pPr lvl="1">
              <a:lnSpc>
                <a:spcPct val="200000"/>
              </a:lnSpc>
            </a:pPr>
            <a:r>
              <a:rPr lang="fr-FR" dirty="0" err="1"/>
              <a:t>Generate</a:t>
            </a:r>
            <a:r>
              <a:rPr lang="fr-FR" dirty="0"/>
              <a:t> </a:t>
            </a:r>
            <a:r>
              <a:rPr lang="fr-FR" dirty="0" err="1"/>
              <a:t>specialized</a:t>
            </a:r>
            <a:r>
              <a:rPr lang="fr-FR" dirty="0"/>
              <a:t> IR on the </a:t>
            </a:r>
            <a:r>
              <a:rPr lang="fr-FR" dirty="0" err="1"/>
              <a:t>fly</a:t>
            </a:r>
            <a:r>
              <a:rPr lang="fr-FR" dirty="0"/>
              <a:t>.</a:t>
            </a:r>
          </a:p>
          <a:p>
            <a:pPr lvl="2">
              <a:lnSpc>
                <a:spcPct val="200000"/>
              </a:lnSpc>
            </a:pPr>
            <a:r>
              <a:rPr lang="fr-FR" dirty="0" err="1"/>
              <a:t>guarded</a:t>
            </a:r>
            <a:r>
              <a:rPr lang="fr-FR" dirty="0"/>
              <a:t> instructions.</a:t>
            </a:r>
          </a:p>
          <a:p>
            <a:pPr lvl="3">
              <a:lnSpc>
                <a:spcPct val="200000"/>
              </a:lnSpc>
            </a:pPr>
            <a:r>
              <a:rPr lang="fr-FR" sz="1200" dirty="0" err="1"/>
              <a:t>flattened</a:t>
            </a:r>
            <a:r>
              <a:rPr lang="fr-FR" sz="1200" dirty="0"/>
              <a:t> control-flow.</a:t>
            </a:r>
          </a:p>
          <a:p>
            <a:pPr lvl="3">
              <a:lnSpc>
                <a:spcPct val="200000"/>
              </a:lnSpc>
            </a:pPr>
            <a:r>
              <a:rPr lang="fr-FR" sz="1200" dirty="0"/>
              <a:t>assertions on </a:t>
            </a:r>
            <a:r>
              <a:rPr lang="fr-FR" sz="1200" dirty="0" err="1"/>
              <a:t>operands</a:t>
            </a:r>
            <a:r>
              <a:rPr lang="fr-FR" sz="1200" dirty="0"/>
              <a:t>.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Abortion and </a:t>
            </a:r>
            <a:r>
              <a:rPr lang="fr-FR" dirty="0" err="1"/>
              <a:t>blacklisting</a:t>
            </a:r>
            <a:endParaRPr lang="fr-FR" dirty="0"/>
          </a:p>
          <a:p>
            <a:pPr lvl="3">
              <a:lnSpc>
                <a:spcPct val="200000"/>
              </a:lnSpc>
            </a:pPr>
            <a:endParaRPr lang="fr-FR" sz="1200" dirty="0"/>
          </a:p>
          <a:p>
            <a:pPr lvl="2">
              <a:lnSpc>
                <a:spcPct val="200000"/>
              </a:lnSpc>
            </a:pPr>
            <a:endParaRPr lang="fr-FR" dirty="0"/>
          </a:p>
          <a:p>
            <a:pPr lvl="2">
              <a:lnSpc>
                <a:spcPct val="200000"/>
              </a:lnSpc>
            </a:pPr>
            <a:endParaRPr lang="fr-FR" dirty="0"/>
          </a:p>
          <a:p>
            <a:pPr lvl="2">
              <a:lnSpc>
                <a:spcPct val="200000"/>
              </a:lnSpc>
            </a:pPr>
            <a:endParaRPr lang="en-US" sz="2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326822F-DE04-1748-8BB3-189C15F4A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873" y="726269"/>
            <a:ext cx="2607684" cy="1603617"/>
          </a:xfrm>
          <a:prstGeom prst="rect">
            <a:avLst/>
          </a:prstGeom>
        </p:spPr>
      </p:pic>
      <p:sp>
        <p:nvSpPr>
          <p:cNvPr id="11" name="Ellipse 10">
            <a:extLst>
              <a:ext uri="{FF2B5EF4-FFF2-40B4-BE49-F238E27FC236}">
                <a16:creationId xmlns:a16="http://schemas.microsoft.com/office/drawing/2014/main" id="{AFCE91CE-569F-534E-8014-389050EA1C11}"/>
              </a:ext>
            </a:extLst>
          </p:cNvPr>
          <p:cNvSpPr/>
          <p:nvPr/>
        </p:nvSpPr>
        <p:spPr>
          <a:xfrm>
            <a:off x="7534656" y="1604339"/>
            <a:ext cx="1238709" cy="292354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A7722378-F42B-3E46-A2F3-A0AEA353A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6965" y="2885869"/>
            <a:ext cx="2606400" cy="292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26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Trace optimizer </a:t>
            </a:r>
          </a:p>
          <a:p>
            <a:pPr lvl="1">
              <a:lnSpc>
                <a:spcPct val="200000"/>
              </a:lnSpc>
            </a:pPr>
            <a:r>
              <a:rPr lang="en-US" sz="2200" dirty="0"/>
              <a:t>Applied on IR.</a:t>
            </a:r>
          </a:p>
          <a:p>
            <a:pPr lvl="2">
              <a:lnSpc>
                <a:spcPct val="200000"/>
              </a:lnSpc>
            </a:pPr>
            <a:r>
              <a:rPr lang="fr-FR" dirty="0"/>
              <a:t>Dead code </a:t>
            </a:r>
            <a:r>
              <a:rPr lang="fr-FR" dirty="0" err="1"/>
              <a:t>elimination</a:t>
            </a:r>
            <a:r>
              <a:rPr lang="fr-FR" dirty="0"/>
              <a:t>.</a:t>
            </a:r>
          </a:p>
          <a:p>
            <a:pPr lvl="2">
              <a:lnSpc>
                <a:spcPct val="200000"/>
              </a:lnSpc>
            </a:pPr>
            <a:r>
              <a:rPr lang="fr-FR" dirty="0"/>
              <a:t>Loop </a:t>
            </a:r>
            <a:r>
              <a:rPr lang="fr-FR" dirty="0" err="1"/>
              <a:t>optimizations</a:t>
            </a:r>
            <a:r>
              <a:rPr lang="fr-FR" dirty="0"/>
              <a:t>.</a:t>
            </a:r>
          </a:p>
          <a:p>
            <a:pPr lvl="2">
              <a:lnSpc>
                <a:spcPct val="200000"/>
              </a:lnSpc>
            </a:pPr>
            <a:r>
              <a:rPr lang="fr-FR" dirty="0" err="1"/>
              <a:t>Fold</a:t>
            </a:r>
            <a:r>
              <a:rPr lang="fr-FR" dirty="0"/>
              <a:t> </a:t>
            </a:r>
            <a:r>
              <a:rPr lang="fr-FR" dirty="0" err="1"/>
              <a:t>optimizations</a:t>
            </a:r>
            <a:r>
              <a:rPr lang="fr-FR" dirty="0"/>
              <a:t>.</a:t>
            </a:r>
          </a:p>
          <a:p>
            <a:pPr lvl="2">
              <a:lnSpc>
                <a:spcPct val="200000"/>
              </a:lnSpc>
            </a:pPr>
            <a:r>
              <a:rPr lang="en-US" sz="2000" dirty="0"/>
              <a:t>etc...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20" name="Image 19">
            <a:extLst>
              <a:ext uri="{FF2B5EF4-FFF2-40B4-BE49-F238E27FC236}">
                <a16:creationId xmlns:a16="http://schemas.microsoft.com/office/drawing/2014/main" id="{89A8668C-CC34-EC4E-9A70-921EF061A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873" y="726269"/>
            <a:ext cx="2607684" cy="1603617"/>
          </a:xfrm>
          <a:prstGeom prst="rect">
            <a:avLst/>
          </a:prstGeom>
        </p:spPr>
      </p:pic>
      <p:sp>
        <p:nvSpPr>
          <p:cNvPr id="22" name="Ellipse 21">
            <a:extLst>
              <a:ext uri="{FF2B5EF4-FFF2-40B4-BE49-F238E27FC236}">
                <a16:creationId xmlns:a16="http://schemas.microsoft.com/office/drawing/2014/main" id="{67787E52-6BF6-2B45-A5FF-1B5458D00E3C}"/>
              </a:ext>
            </a:extLst>
          </p:cNvPr>
          <p:cNvSpPr/>
          <p:nvPr/>
        </p:nvSpPr>
        <p:spPr>
          <a:xfrm>
            <a:off x="8249920" y="1817699"/>
            <a:ext cx="523445" cy="292354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81E56C4-CD0F-FD40-85C6-8483BBBDA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6965" y="2891897"/>
            <a:ext cx="2606400" cy="291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44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Trace assembler</a:t>
            </a:r>
          </a:p>
          <a:p>
            <a:pPr lvl="1">
              <a:lnSpc>
                <a:spcPct val="200000"/>
              </a:lnSpc>
            </a:pPr>
            <a:r>
              <a:rPr lang="en-US" sz="2200" dirty="0"/>
              <a:t>Compiled trace.</a:t>
            </a:r>
          </a:p>
          <a:p>
            <a:pPr lvl="1">
              <a:lnSpc>
                <a:spcPct val="200000"/>
              </a:lnSpc>
            </a:pPr>
            <a:r>
              <a:rPr lang="en-US" sz="2200" dirty="0"/>
              <a:t>Not </a:t>
            </a:r>
            <a:r>
              <a:rPr lang="en-US" sz="2200" dirty="0" err="1"/>
              <a:t>DynASM</a:t>
            </a:r>
            <a:r>
              <a:rPr lang="en-US" sz="2200" dirty="0"/>
              <a:t>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20" name="Image 19">
            <a:extLst>
              <a:ext uri="{FF2B5EF4-FFF2-40B4-BE49-F238E27FC236}">
                <a16:creationId xmlns:a16="http://schemas.microsoft.com/office/drawing/2014/main" id="{30F03270-AB47-FD42-8404-610B1419E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873" y="726269"/>
            <a:ext cx="2606400" cy="1602827"/>
          </a:xfrm>
          <a:prstGeom prst="rect">
            <a:avLst/>
          </a:prstGeom>
        </p:spPr>
      </p:pic>
      <p:sp>
        <p:nvSpPr>
          <p:cNvPr id="23" name="Ellipse 22">
            <a:extLst>
              <a:ext uri="{FF2B5EF4-FFF2-40B4-BE49-F238E27FC236}">
                <a16:creationId xmlns:a16="http://schemas.microsoft.com/office/drawing/2014/main" id="{4998BEE3-9543-D04C-8C23-23485D35EE40}"/>
              </a:ext>
            </a:extLst>
          </p:cNvPr>
          <p:cNvSpPr/>
          <p:nvPr/>
        </p:nvSpPr>
        <p:spPr>
          <a:xfrm>
            <a:off x="7506848" y="2056826"/>
            <a:ext cx="1238709" cy="292354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3EF88FC6-8B0B-A54A-A2DE-412DE108B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369" y="2901544"/>
            <a:ext cx="2606400" cy="2917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7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Tool: profiler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33153261-4D0B-664C-BBEE-1EFD7BB5F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847" y="2553724"/>
            <a:ext cx="2527300" cy="176530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4D16CEE3-F7ED-D349-B2E6-2F951BC5E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5793" y="2546350"/>
            <a:ext cx="3285904" cy="1765300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A25CF4D4-D7C7-B54A-A18E-044562C47150}"/>
              </a:ext>
            </a:extLst>
          </p:cNvPr>
          <p:cNvSpPr txBox="1"/>
          <p:nvPr/>
        </p:nvSpPr>
        <p:spPr>
          <a:xfrm>
            <a:off x="1221114" y="214892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67DA495-3B4D-9D47-9E20-A6FD52236755}"/>
              </a:ext>
            </a:extLst>
          </p:cNvPr>
          <p:cNvSpPr txBox="1"/>
          <p:nvPr/>
        </p:nvSpPr>
        <p:spPr>
          <a:xfrm>
            <a:off x="4698832" y="2141551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1078914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Tool: dump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75251BEE-DC7A-264A-962F-A301276B5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350" y="1830034"/>
            <a:ext cx="2891525" cy="421336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B325A7B-F139-BF4B-9915-F2A6D72A8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470" y="1830034"/>
            <a:ext cx="2897074" cy="421336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F96E2F5-469C-5641-82CC-375D5183C2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688" y="2860951"/>
            <a:ext cx="2479172" cy="210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87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Tool: dump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 err="1"/>
              <a:t>LuaJIT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7" name="Image 16">
            <a:extLst>
              <a:ext uri="{FF2B5EF4-FFF2-40B4-BE49-F238E27FC236}">
                <a16:creationId xmlns:a16="http://schemas.microsoft.com/office/drawing/2014/main" id="{DD6F06F3-4A27-4A40-A694-84C386A97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54" y="1789471"/>
            <a:ext cx="2142265" cy="435612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9090B431-AFE7-944D-97FA-890FED476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889" y="1868128"/>
            <a:ext cx="3042524" cy="415167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03F994E7-E86F-E042-A06A-2C5B887DCF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4341" y="1878996"/>
            <a:ext cx="3481837" cy="414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58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sz="2400" dirty="0" err="1">
                <a:solidFill>
                  <a:schemeClr val="bg1">
                    <a:lumMod val="75000"/>
                  </a:schemeClr>
                </a:solidFill>
              </a:rPr>
              <a:t>LuaJIT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Object Model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Conclusion and future 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492648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Object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Instability in the unit tests of the Object Model.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2" name="Image 11">
            <a:extLst>
              <a:ext uri="{FF2B5EF4-FFF2-40B4-BE49-F238E27FC236}">
                <a16:creationId xmlns:a16="http://schemas.microsoft.com/office/drawing/2014/main" id="{A5B5B8B6-7984-2B4A-A917-396A00E77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50" y="2444750"/>
            <a:ext cx="60579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131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Introduction</a:t>
            </a:r>
          </a:p>
          <a:p>
            <a:pPr>
              <a:lnSpc>
                <a:spcPct val="200000"/>
              </a:lnSpc>
            </a:pPr>
            <a:r>
              <a:rPr lang="en-US" sz="2400" dirty="0" err="1">
                <a:ln>
                  <a:solidFill>
                    <a:schemeClr val="accent1"/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LuaJIT</a:t>
            </a:r>
            <a:r>
              <a:rPr lang="en-US" sz="2400" dirty="0">
                <a:ln>
                  <a:solidFill>
                    <a:schemeClr val="accent1"/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ln>
                  <a:solidFill>
                    <a:schemeClr val="accent1"/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Object Model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ln>
                  <a:solidFill>
                    <a:schemeClr val="accent1"/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Conclusion and future 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26113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Description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023B21CB-380C-5841-887A-D30F00917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158" y="2696441"/>
            <a:ext cx="4216400" cy="1409700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61EE519-73FB-3942-BAE6-72B2C2695D22}"/>
              </a:ext>
            </a:extLst>
          </p:cNvPr>
          <p:cNvSpPr txBox="1">
            <a:spLocks/>
          </p:cNvSpPr>
          <p:nvPr/>
        </p:nvSpPr>
        <p:spPr>
          <a:xfrm>
            <a:off x="5024284" y="2355272"/>
            <a:ext cx="3824748" cy="289906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69875" indent="-233363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Char char="•"/>
              <a:tabLst/>
              <a:defRPr kumimoji="0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338" indent="-220663" algn="l" rtl="0" eaLnBrk="1" latinLnBrk="0" hangingPunct="1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90000"/>
              <a:buFont typeface="Arial"/>
              <a:buChar char="•"/>
              <a:tabLst/>
              <a:defRPr kumimoji="0" sz="1800" kern="12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81075" indent="-231775" algn="l" rtl="0" eaLnBrk="1" latinLnBrk="0" hangingPunct="1">
              <a:spcBef>
                <a:spcPct val="20000"/>
              </a:spcBef>
              <a:buClr>
                <a:schemeClr val="accent3"/>
              </a:buClr>
              <a:buSzPct val="85000"/>
              <a:buFont typeface="Arial"/>
              <a:buChar char="•"/>
              <a:tabLst/>
              <a:defRPr kumimoji="0"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385316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492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0078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Char char="-"/>
              <a:defRPr kumimoji="0"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Arial"/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9696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▪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fr-FR" sz="1800" dirty="0" err="1"/>
              <a:t>Needs</a:t>
            </a:r>
            <a:r>
              <a:rPr lang="fr-FR" sz="1800" dirty="0"/>
              <a:t> </a:t>
            </a:r>
            <a:r>
              <a:rPr lang="fr-FR" sz="1800" dirty="0" err="1"/>
              <a:t>three</a:t>
            </a:r>
            <a:r>
              <a:rPr lang="fr-FR" sz="1800" dirty="0"/>
              <a:t> </a:t>
            </a:r>
            <a:r>
              <a:rPr lang="fr-FR" sz="1800" dirty="0" err="1"/>
              <a:t>Lua</a:t>
            </a:r>
            <a:r>
              <a:rPr lang="fr-FR" sz="1800" dirty="0"/>
              <a:t> tables:</a:t>
            </a:r>
          </a:p>
          <a:p>
            <a:pPr lvl="1">
              <a:lnSpc>
                <a:spcPct val="150000"/>
              </a:lnSpc>
            </a:pPr>
            <a:r>
              <a:rPr lang="fr-FR" sz="1600" dirty="0"/>
              <a:t>Object</a:t>
            </a:r>
          </a:p>
          <a:p>
            <a:pPr lvl="1">
              <a:lnSpc>
                <a:spcPct val="150000"/>
              </a:lnSpc>
            </a:pPr>
            <a:r>
              <a:rPr lang="fr-FR" sz="1600" dirty="0"/>
              <a:t>var</a:t>
            </a:r>
          </a:p>
          <a:p>
            <a:pPr lvl="1">
              <a:lnSpc>
                <a:spcPct val="150000"/>
              </a:lnSpc>
            </a:pPr>
            <a:r>
              <a:rPr lang="fr-FR" sz="1600" dirty="0" err="1"/>
              <a:t>metatabl</a:t>
            </a:r>
            <a:r>
              <a:rPr lang="fr-FR" sz="1400" dirty="0" err="1"/>
              <a:t>e</a:t>
            </a:r>
            <a:endParaRPr lang="fr-FR" sz="1400" dirty="0"/>
          </a:p>
          <a:p>
            <a:pPr lvl="2">
              <a:lnSpc>
                <a:spcPct val="200000"/>
              </a:lnSpc>
            </a:pPr>
            <a:endParaRPr lang="fr-FR" dirty="0"/>
          </a:p>
          <a:p>
            <a:pPr lvl="2">
              <a:lnSpc>
                <a:spcPct val="200000"/>
              </a:lnSpc>
            </a:pPr>
            <a:endParaRPr lang="fr-FR" dirty="0"/>
          </a:p>
          <a:p>
            <a:pPr lvl="1">
              <a:lnSpc>
                <a:spcPct val="20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17689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Performance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Example 1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46E053BB-39FF-FD45-8CAE-B7FA0E7DE36C}"/>
              </a:ext>
            </a:extLst>
          </p:cNvPr>
          <p:cNvGrpSpPr/>
          <p:nvPr/>
        </p:nvGrpSpPr>
        <p:grpSpPr>
          <a:xfrm>
            <a:off x="4696627" y="1845949"/>
            <a:ext cx="2986589" cy="4098029"/>
            <a:chOff x="3523683" y="725070"/>
            <a:chExt cx="2986589" cy="4098029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4D9AD40-4003-C144-B54F-FAC6FBD2B763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Obj3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8497156-07C8-5E49-AA0B-F2A1AF200F03}"/>
                </a:ext>
              </a:extLst>
            </p:cNvPr>
            <p:cNvSpPr/>
            <p:nvPr/>
          </p:nvSpPr>
          <p:spPr>
            <a:xfrm>
              <a:off x="3523683" y="4003261"/>
              <a:ext cx="1323930" cy="817015"/>
            </a:xfrm>
            <a:prstGeom prst="rect">
              <a:avLst/>
            </a:prstGeom>
            <a:solidFill>
              <a:srgbClr val="00C5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Obj41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2D02252-22B4-6249-9184-20BC869A0FF1}"/>
                </a:ext>
              </a:extLst>
            </p:cNvPr>
            <p:cNvSpPr/>
            <p:nvPr/>
          </p:nvSpPr>
          <p:spPr>
            <a:xfrm>
              <a:off x="5186342" y="4006084"/>
              <a:ext cx="1323930" cy="817015"/>
            </a:xfrm>
            <a:prstGeom prst="rect">
              <a:avLst/>
            </a:prstGeom>
            <a:solidFill>
              <a:srgbClr val="00C5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Obj42</a:t>
              </a:r>
            </a:p>
          </p:txBody>
        </p:sp>
        <p:cxnSp>
          <p:nvCxnSpPr>
            <p:cNvPr id="48" name="Connecteur droit avec flèche 47">
              <a:extLst>
                <a:ext uri="{FF2B5EF4-FFF2-40B4-BE49-F238E27FC236}">
                  <a16:creationId xmlns:a16="http://schemas.microsoft.com/office/drawing/2014/main" id="{B1FAEFE2-D9FC-FF48-8F77-004A3B579385}"/>
                </a:ext>
              </a:extLst>
            </p:cNvPr>
            <p:cNvCxnSpPr>
              <a:stCxn id="45" idx="2"/>
              <a:endCxn id="46" idx="0"/>
            </p:cNvCxnSpPr>
            <p:nvPr/>
          </p:nvCxnSpPr>
          <p:spPr>
            <a:xfrm flipH="1">
              <a:off x="4185648" y="3608407"/>
              <a:ext cx="842860" cy="394854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C735B466-65A7-0046-88CE-E21229A73415}"/>
                </a:ext>
              </a:extLst>
            </p:cNvPr>
            <p:cNvCxnSpPr>
              <a:cxnSpLocks/>
              <a:stCxn id="45" idx="2"/>
              <a:endCxn id="47" idx="0"/>
            </p:cNvCxnSpPr>
            <p:nvPr/>
          </p:nvCxnSpPr>
          <p:spPr>
            <a:xfrm>
              <a:off x="5028508" y="3608407"/>
              <a:ext cx="819799" cy="397677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E3DE2DB-93C9-814A-8E66-DD2822EF5363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Obj2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3DD8DCE2-E373-E641-836D-3F06CB3D72B1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Obj1</a:t>
              </a:r>
            </a:p>
          </p:txBody>
        </p: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3BEDF3F2-6E7D-EB45-8800-BB61B687604F}"/>
                </a:ext>
              </a:extLst>
            </p:cNvPr>
            <p:cNvCxnSpPr>
              <a:cxnSpLocks/>
              <a:stCxn id="51" idx="2"/>
              <a:endCxn id="50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53" name="Connecteur droit avec flèche 52">
              <a:extLst>
                <a:ext uri="{FF2B5EF4-FFF2-40B4-BE49-F238E27FC236}">
                  <a16:creationId xmlns:a16="http://schemas.microsoft.com/office/drawing/2014/main" id="{DF9727BD-9B32-5A41-AB1F-8AC4C9818A30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98D7C681-8D74-3E4A-BCE7-CA5EA712F513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  <p:pic>
        <p:nvPicPr>
          <p:cNvPr id="55" name="Image 54">
            <a:extLst>
              <a:ext uri="{FF2B5EF4-FFF2-40B4-BE49-F238E27FC236}">
                <a16:creationId xmlns:a16="http://schemas.microsoft.com/office/drawing/2014/main" id="{0A040F8D-4A4B-A345-88F5-7144C0CAE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692" y="2051523"/>
            <a:ext cx="3953294" cy="374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682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Performance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Example 1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1: First level.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2: </a:t>
            </a:r>
            <a:r>
              <a:rPr lang="fr-FR" dirty="0" err="1"/>
              <a:t>Hierarchy</a:t>
            </a:r>
            <a:r>
              <a:rPr lang="fr-FR" dirty="0"/>
              <a:t> </a:t>
            </a:r>
            <a:r>
              <a:rPr lang="fr-FR" dirty="0" err="1"/>
              <a:t>chaining</a:t>
            </a:r>
            <a:r>
              <a:rPr lang="fr-FR" dirty="0"/>
              <a:t>.</a:t>
            </a:r>
            <a:endParaRPr lang="en-US" dirty="0"/>
          </a:p>
          <a:p>
            <a:pPr lvl="1">
              <a:lnSpc>
                <a:spcPct val="200000"/>
              </a:lnSpc>
            </a:pPr>
            <a:r>
              <a:rPr lang="en-US" dirty="0"/>
              <a:t>3: Loop part.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F2F81A89-C2F5-724C-BC2B-BBBD76AB2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101" y="1159131"/>
            <a:ext cx="2564748" cy="483389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9B67ECA-E629-8449-A199-7E516578A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5760" y="1159130"/>
            <a:ext cx="2597449" cy="4833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355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Performance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2" name="Image 11">
            <a:extLst>
              <a:ext uri="{FF2B5EF4-FFF2-40B4-BE49-F238E27FC236}">
                <a16:creationId xmlns:a16="http://schemas.microsoft.com/office/drawing/2014/main" id="{2C3A4283-C5D0-6841-AC2F-77F507D8F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12" y="2069862"/>
            <a:ext cx="3018850" cy="3707500"/>
          </a:xfrm>
          <a:prstGeom prst="rect">
            <a:avLst/>
          </a:prstGeom>
        </p:spPr>
      </p:pic>
      <p:grpSp>
        <p:nvGrpSpPr>
          <p:cNvPr id="40" name="Groupe 39">
            <a:extLst>
              <a:ext uri="{FF2B5EF4-FFF2-40B4-BE49-F238E27FC236}">
                <a16:creationId xmlns:a16="http://schemas.microsoft.com/office/drawing/2014/main" id="{61BCD2B1-620C-894C-AE01-70999856AB90}"/>
              </a:ext>
            </a:extLst>
          </p:cNvPr>
          <p:cNvGrpSpPr/>
          <p:nvPr/>
        </p:nvGrpSpPr>
        <p:grpSpPr>
          <a:xfrm>
            <a:off x="3873061" y="1415742"/>
            <a:ext cx="4810993" cy="4270677"/>
            <a:chOff x="2827593" y="725070"/>
            <a:chExt cx="4810993" cy="4270677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18F9061-21B5-C64E-9979-431E736CFD09}"/>
                </a:ext>
              </a:extLst>
            </p:cNvPr>
            <p:cNvSpPr/>
            <p:nvPr/>
          </p:nvSpPr>
          <p:spPr>
            <a:xfrm>
              <a:off x="2827594" y="3787529"/>
              <a:ext cx="4810992" cy="1208218"/>
            </a:xfrm>
            <a:prstGeom prst="rect">
              <a:avLst/>
            </a:prstGeom>
            <a:noFill/>
            <a:ln>
              <a:solidFill>
                <a:srgbClr val="4472C4"/>
              </a:solidFill>
              <a:prstDash val="dash"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 w="0"/>
                <a:solidFill>
                  <a:srgbClr val="4472C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F929551-51EF-6547-BA32-BC3509C4A0A1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Obj3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65B171C-5B13-3146-93FC-AC9F28E8A6B3}"/>
                </a:ext>
              </a:extLst>
            </p:cNvPr>
            <p:cNvSpPr/>
            <p:nvPr/>
          </p:nvSpPr>
          <p:spPr>
            <a:xfrm>
              <a:off x="2935103" y="4108369"/>
              <a:ext cx="1323930" cy="817015"/>
            </a:xfrm>
            <a:prstGeom prst="rect">
              <a:avLst/>
            </a:prstGeom>
            <a:solidFill>
              <a:srgbClr val="00C5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Obj41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7C7E581-6680-9E42-AD45-E810D163BBFD}"/>
                </a:ext>
              </a:extLst>
            </p:cNvPr>
            <p:cNvSpPr/>
            <p:nvPr/>
          </p:nvSpPr>
          <p:spPr>
            <a:xfrm>
              <a:off x="4366543" y="4100672"/>
              <a:ext cx="1323930" cy="817015"/>
            </a:xfrm>
            <a:prstGeom prst="rect">
              <a:avLst/>
            </a:prstGeom>
            <a:solidFill>
              <a:srgbClr val="00C5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Obj42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B489E1F-F22A-ED43-8670-5E75E70E1CA2}"/>
                </a:ext>
              </a:extLst>
            </p:cNvPr>
            <p:cNvSpPr/>
            <p:nvPr/>
          </p:nvSpPr>
          <p:spPr>
            <a:xfrm>
              <a:off x="6200691" y="4108368"/>
              <a:ext cx="1323930" cy="817015"/>
            </a:xfrm>
            <a:prstGeom prst="rect">
              <a:avLst/>
            </a:prstGeom>
            <a:solidFill>
              <a:srgbClr val="00C5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Obj4[n]</a:t>
              </a:r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044AAD5E-6BAD-F645-8666-BF3005BB59C3}"/>
                </a:ext>
              </a:extLst>
            </p:cNvPr>
            <p:cNvSpPr txBox="1"/>
            <p:nvPr/>
          </p:nvSpPr>
          <p:spPr>
            <a:xfrm>
              <a:off x="5690473" y="433220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[...]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09019011-D88C-FD43-A90D-3830F87CBA73}"/>
                </a:ext>
              </a:extLst>
            </p:cNvPr>
            <p:cNvCxnSpPr>
              <a:stCxn id="42" idx="2"/>
              <a:endCxn id="43" idx="0"/>
            </p:cNvCxnSpPr>
            <p:nvPr/>
          </p:nvCxnSpPr>
          <p:spPr>
            <a:xfrm flipH="1">
              <a:off x="3597068" y="3608407"/>
              <a:ext cx="1431440" cy="499962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59" name="Connecteur droit avec flèche 58">
              <a:extLst>
                <a:ext uri="{FF2B5EF4-FFF2-40B4-BE49-F238E27FC236}">
                  <a16:creationId xmlns:a16="http://schemas.microsoft.com/office/drawing/2014/main" id="{6DE84281-8E7F-1E48-87BE-0B6C94DC3BDF}"/>
                </a:ext>
              </a:extLst>
            </p:cNvPr>
            <p:cNvCxnSpPr>
              <a:cxnSpLocks/>
              <a:stCxn id="42" idx="2"/>
              <a:endCxn id="55" idx="0"/>
            </p:cNvCxnSpPr>
            <p:nvPr/>
          </p:nvCxnSpPr>
          <p:spPr>
            <a:xfrm>
              <a:off x="5028508" y="3608407"/>
              <a:ext cx="0" cy="492265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0" name="Connecteur droit avec flèche 59">
              <a:extLst>
                <a:ext uri="{FF2B5EF4-FFF2-40B4-BE49-F238E27FC236}">
                  <a16:creationId xmlns:a16="http://schemas.microsoft.com/office/drawing/2014/main" id="{A174BC5E-4E20-2F48-A6E9-5A117A841032}"/>
                </a:ext>
              </a:extLst>
            </p:cNvPr>
            <p:cNvCxnSpPr>
              <a:cxnSpLocks/>
              <a:stCxn id="42" idx="2"/>
              <a:endCxn id="56" idx="0"/>
            </p:cNvCxnSpPr>
            <p:nvPr/>
          </p:nvCxnSpPr>
          <p:spPr>
            <a:xfrm>
              <a:off x="5028508" y="3608407"/>
              <a:ext cx="1834148" cy="499961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CC9CF8CE-2862-7346-BD39-801F2063C8AC}"/>
                </a:ext>
              </a:extLst>
            </p:cNvPr>
            <p:cNvSpPr txBox="1"/>
            <p:nvPr/>
          </p:nvSpPr>
          <p:spPr>
            <a:xfrm>
              <a:off x="2827593" y="3787528"/>
              <a:ext cx="589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Calibri" panose="020F0502020204030204"/>
                </a:rPr>
                <a:t>List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F67EE5BA-CE20-614E-B803-C1E156DF4C1D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Obj2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CF16B31-3C99-BD41-8A83-53D953DEA057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Obj1</a:t>
              </a:r>
            </a:p>
          </p:txBody>
        </p:sp>
        <p:cxnSp>
          <p:nvCxnSpPr>
            <p:cNvPr id="64" name="Connecteur droit avec flèche 63">
              <a:extLst>
                <a:ext uri="{FF2B5EF4-FFF2-40B4-BE49-F238E27FC236}">
                  <a16:creationId xmlns:a16="http://schemas.microsoft.com/office/drawing/2014/main" id="{FBC9D357-C48F-6B47-8154-BD326329175D}"/>
                </a:ext>
              </a:extLst>
            </p:cNvPr>
            <p:cNvCxnSpPr>
              <a:cxnSpLocks/>
              <a:stCxn id="63" idx="2"/>
              <a:endCxn id="62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5" name="Connecteur droit avec flèche 64">
              <a:extLst>
                <a:ext uri="{FF2B5EF4-FFF2-40B4-BE49-F238E27FC236}">
                  <a16:creationId xmlns:a16="http://schemas.microsoft.com/office/drawing/2014/main" id="{A33D29F3-EBB5-154A-924D-3E0066121332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noFill/>
            <a:ln w="6350" cap="flat" cmpd="sng" algn="ctr">
              <a:solidFill>
                <a:srgbClr val="4472C4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6" name="ZoneTexte 65">
              <a:extLst>
                <a:ext uri="{FF2B5EF4-FFF2-40B4-BE49-F238E27FC236}">
                  <a16:creationId xmlns:a16="http://schemas.microsoft.com/office/drawing/2014/main" id="{10226432-3CB3-0B41-B99C-3258B755D520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9516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Performance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AC866805-44F6-0549-B9C0-FEA370E84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1457" y="1109134"/>
            <a:ext cx="2225644" cy="4883894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F5F8BA9-7730-6C43-9CDF-695C696BE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4494" y="1109134"/>
            <a:ext cx="2256269" cy="488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26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Possible explanations for performance hit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60000"/>
              </a:lnSpc>
            </a:pPr>
            <a:r>
              <a:rPr lang="fr-FR" i="1" dirty="0"/>
              <a:t>__index </a:t>
            </a:r>
            <a:r>
              <a:rPr lang="fr-FR" dirty="0" err="1"/>
              <a:t>function</a:t>
            </a:r>
            <a:r>
              <a:rPr lang="fr-FR" i="1" dirty="0"/>
              <a:t> </a:t>
            </a:r>
            <a:r>
              <a:rPr lang="fr-FR" i="1" dirty="0" err="1"/>
              <a:t>gets</a:t>
            </a:r>
            <a:r>
              <a:rPr lang="fr-FR" i="1" dirty="0"/>
              <a:t> </a:t>
            </a:r>
            <a:r>
              <a:rPr lang="fr-FR" i="1" dirty="0" err="1"/>
              <a:t>blacklisted</a:t>
            </a:r>
            <a:r>
              <a:rPr lang="fr-FR" i="1" dirty="0"/>
              <a:t>.</a:t>
            </a:r>
          </a:p>
          <a:p>
            <a:pPr lvl="1">
              <a:lnSpc>
                <a:spcPct val="160000"/>
              </a:lnSpc>
            </a:pPr>
            <a:r>
              <a:rPr lang="fr-FR" dirty="0" err="1"/>
              <a:t>Cascading</a:t>
            </a:r>
            <a:r>
              <a:rPr lang="fr-FR" dirty="0"/>
              <a:t> </a:t>
            </a:r>
            <a:r>
              <a:rPr lang="fr-FR" dirty="0" err="1"/>
              <a:t>blacklisting</a:t>
            </a:r>
            <a:r>
              <a:rPr lang="fr-FR" dirty="0"/>
              <a:t>.</a:t>
            </a:r>
            <a:endParaRPr lang="fr-FR" i="1" dirty="0"/>
          </a:p>
          <a:p>
            <a:pPr lvl="1">
              <a:lnSpc>
                <a:spcPct val="160000"/>
              </a:lnSpc>
            </a:pPr>
            <a:r>
              <a:rPr lang="fr-FR" i="1" dirty="0"/>
              <a:t>Permanant.</a:t>
            </a:r>
          </a:p>
          <a:p>
            <a:pPr lvl="1">
              <a:lnSpc>
                <a:spcPct val="160000"/>
              </a:lnSpc>
            </a:pPr>
            <a:r>
              <a:rPr lang="fr-FR" i="1" dirty="0" err="1"/>
              <a:t>Runs</a:t>
            </a:r>
            <a:r>
              <a:rPr lang="fr-FR" i="1" dirty="0"/>
              <a:t> </a:t>
            </a:r>
            <a:r>
              <a:rPr lang="fr-FR" i="1" dirty="0" err="1"/>
              <a:t>entirely</a:t>
            </a:r>
            <a:r>
              <a:rPr lang="fr-FR" i="1" dirty="0"/>
              <a:t> in the VM.</a:t>
            </a:r>
          </a:p>
          <a:p>
            <a:pPr>
              <a:lnSpc>
                <a:spcPct val="160000"/>
              </a:lnSpc>
            </a:pP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lazy</a:t>
            </a:r>
            <a:r>
              <a:rPr lang="fr-FR" dirty="0"/>
              <a:t> hot </a:t>
            </a:r>
            <a:r>
              <a:rPr lang="fr-FR" dirty="0" err="1"/>
              <a:t>path</a:t>
            </a:r>
            <a:r>
              <a:rPr lang="fr-FR" dirty="0"/>
              <a:t> </a:t>
            </a:r>
            <a:r>
              <a:rPr lang="fr-FR" dirty="0" err="1"/>
              <a:t>detections</a:t>
            </a:r>
            <a:r>
              <a:rPr lang="fr-FR" dirty="0"/>
              <a:t> (false positive).</a:t>
            </a:r>
          </a:p>
          <a:p>
            <a:pPr lvl="1">
              <a:lnSpc>
                <a:spcPct val="160000"/>
              </a:lnSpc>
            </a:pPr>
            <a:r>
              <a:rPr lang="fr-FR" dirty="0"/>
              <a:t>code changes -&gt; changes the </a:t>
            </a:r>
            <a:r>
              <a:rPr lang="fr-FR" dirty="0" err="1"/>
              <a:t>bytecode</a:t>
            </a:r>
            <a:r>
              <a:rPr lang="fr-FR" dirty="0"/>
              <a:t> </a:t>
            </a:r>
            <a:r>
              <a:rPr lang="fr-FR" dirty="0" err="1"/>
              <a:t>alignment</a:t>
            </a:r>
            <a:r>
              <a:rPr lang="fr-FR" dirty="0"/>
              <a:t>.</a:t>
            </a:r>
          </a:p>
          <a:p>
            <a:pPr>
              <a:lnSpc>
                <a:spcPct val="160000"/>
              </a:lnSpc>
            </a:pPr>
            <a:r>
              <a:rPr lang="fr-FR" dirty="0"/>
              <a:t>Strings are </a:t>
            </a:r>
            <a:r>
              <a:rPr lang="fr-FR" dirty="0" err="1"/>
              <a:t>internalized</a:t>
            </a:r>
            <a:r>
              <a:rPr lang="fr-FR" dirty="0"/>
              <a:t>.</a:t>
            </a:r>
          </a:p>
          <a:p>
            <a:pPr lvl="1">
              <a:lnSpc>
                <a:spcPct val="160000"/>
              </a:lnSpc>
            </a:pPr>
            <a:r>
              <a:rPr lang="fr-FR" dirty="0" err="1"/>
              <a:t>Address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 </a:t>
            </a:r>
            <a:r>
              <a:rPr lang="fr-FR" dirty="0" err="1"/>
              <a:t>Layout</a:t>
            </a:r>
            <a:r>
              <a:rPr lang="fr-FR" dirty="0"/>
              <a:t> </a:t>
            </a:r>
            <a:r>
              <a:rPr lang="fr-FR" dirty="0" err="1"/>
              <a:t>Randomization</a:t>
            </a:r>
            <a:r>
              <a:rPr lang="fr-FR" dirty="0"/>
              <a:t>.</a:t>
            </a:r>
          </a:p>
          <a:p>
            <a:pPr lvl="1">
              <a:lnSpc>
                <a:spcPct val="160000"/>
              </a:lnSpc>
            </a:pPr>
            <a:r>
              <a:rPr lang="fr-FR" dirty="0"/>
              <a:t>hash-tables placement.</a:t>
            </a:r>
          </a:p>
          <a:p>
            <a:pPr lvl="1">
              <a:lnSpc>
                <a:spcPct val="160000"/>
              </a:lnSpc>
            </a:pPr>
            <a:r>
              <a:rPr lang="fr-FR" i="1" dirty="0"/>
              <a:t>pairs</a:t>
            </a:r>
            <a:r>
              <a:rPr lang="fr-FR" dirty="0"/>
              <a:t> </a:t>
            </a:r>
            <a:r>
              <a:rPr lang="fr-FR" dirty="0" err="1"/>
              <a:t>iterator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pPr lvl="1">
              <a:lnSpc>
                <a:spcPct val="200000"/>
              </a:lnSpc>
            </a:pPr>
            <a:endParaRPr lang="fr-FR" dirty="0"/>
          </a:p>
          <a:p>
            <a:pPr>
              <a:lnSpc>
                <a:spcPct val="200000"/>
              </a:lnSpc>
            </a:pPr>
            <a:endParaRPr lang="fr-FR" i="1" dirty="0"/>
          </a:p>
          <a:p>
            <a:pPr lvl="1">
              <a:lnSpc>
                <a:spcPct val="200000"/>
              </a:lnSpc>
            </a:pPr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7670CCFF-6165-F244-BAF2-A011AEEA0918}"/>
              </a:ext>
            </a:extLst>
          </p:cNvPr>
          <p:cNvSpPr txBox="1"/>
          <p:nvPr/>
        </p:nvSpPr>
        <p:spPr>
          <a:xfrm>
            <a:off x="6220879" y="2172746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 Whitelist on flush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7956AC95-831F-B744-97D3-D24BD340E6BD}"/>
              </a:ext>
            </a:extLst>
          </p:cNvPr>
          <p:cNvCxnSpPr/>
          <p:nvPr/>
        </p:nvCxnSpPr>
        <p:spPr>
          <a:xfrm>
            <a:off x="5693682" y="2384760"/>
            <a:ext cx="422787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FEE3D618-D12D-044B-9C4A-5A52ED2317B7}"/>
              </a:ext>
            </a:extLst>
          </p:cNvPr>
          <p:cNvSpPr txBox="1"/>
          <p:nvPr/>
        </p:nvSpPr>
        <p:spPr>
          <a:xfrm>
            <a:off x="6224298" y="3900233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 Increase # counters</a:t>
            </a:r>
          </a:p>
          <a:p>
            <a:r>
              <a:rPr lang="en-US" dirty="0">
                <a:solidFill>
                  <a:srgbClr val="FF0000"/>
                </a:solidFill>
              </a:rPr>
              <a:t>- detect collisions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30068DBE-372C-684C-9D1B-BF03D82FF1A7}"/>
              </a:ext>
            </a:extLst>
          </p:cNvPr>
          <p:cNvCxnSpPr/>
          <p:nvPr/>
        </p:nvCxnSpPr>
        <p:spPr>
          <a:xfrm>
            <a:off x="5693682" y="4223399"/>
            <a:ext cx="422787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908F87AD-2F29-2E4D-AD47-CC79C1A72C9E}"/>
              </a:ext>
            </a:extLst>
          </p:cNvPr>
          <p:cNvSpPr txBox="1"/>
          <p:nvPr/>
        </p:nvSpPr>
        <p:spPr>
          <a:xfrm>
            <a:off x="6220879" y="5085130"/>
            <a:ext cx="2463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 Write </a:t>
            </a:r>
            <a:r>
              <a:rPr lang="en-US" i="1" dirty="0">
                <a:solidFill>
                  <a:srgbClr val="FF0000"/>
                </a:solidFill>
              </a:rPr>
              <a:t>pairs-free code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42AE6C71-271A-574A-A031-5B6ACAB4E68A}"/>
              </a:ext>
            </a:extLst>
          </p:cNvPr>
          <p:cNvCxnSpPr/>
          <p:nvPr/>
        </p:nvCxnSpPr>
        <p:spPr>
          <a:xfrm>
            <a:off x="5693682" y="5326841"/>
            <a:ext cx="422787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7502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  <p:bldP spid="1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Sequence iterator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TODO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E5E5EB7E-B7DC-BB43-97B9-4F02D2023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11" y="2271252"/>
            <a:ext cx="4386416" cy="3060290"/>
          </a:xfrm>
          <a:prstGeom prst="rect">
            <a:avLst/>
          </a:prstGeom>
        </p:spPr>
      </p:pic>
      <p:graphicFrame>
        <p:nvGraphicFramePr>
          <p:cNvPr id="12" name="Graphique 11">
            <a:extLst>
              <a:ext uri="{FF2B5EF4-FFF2-40B4-BE49-F238E27FC236}">
                <a16:creationId xmlns:a16="http://schemas.microsoft.com/office/drawing/2014/main" id="{5BE99C34-D195-DB46-A133-E65E521432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7850987"/>
              </p:ext>
            </p:extLst>
          </p:nvPr>
        </p:nvGraphicFramePr>
        <p:xfrm>
          <a:off x="4659117" y="2340077"/>
          <a:ext cx="4383959" cy="29226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3220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Sequence iterator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1" name="Image 10">
            <a:extLst>
              <a:ext uri="{FF2B5EF4-FFF2-40B4-BE49-F238E27FC236}">
                <a16:creationId xmlns:a16="http://schemas.microsoft.com/office/drawing/2014/main" id="{B8040DCE-E30A-6845-8942-175ABA751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21661"/>
            <a:ext cx="3320640" cy="164826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7E466B57-DE9E-3D4C-846F-E57F6437A4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5825" y="1421661"/>
            <a:ext cx="4323941" cy="1649503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377360F-920E-C94B-81FE-6136D10710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784" y="4956330"/>
            <a:ext cx="3661625" cy="44562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F3D53E63-7612-F145-AD0C-573931998B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8744" y="4042331"/>
            <a:ext cx="3313371" cy="186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59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Alternative design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Object Model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3BE320E7-1C10-6E48-A86E-4949D2833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611281"/>
            <a:ext cx="4241800" cy="18796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46A978F-F67B-6240-8B60-203419381935}"/>
              </a:ext>
            </a:extLst>
          </p:cNvPr>
          <p:cNvSpPr txBox="1">
            <a:spLocks/>
          </p:cNvSpPr>
          <p:nvPr/>
        </p:nvSpPr>
        <p:spPr>
          <a:xfrm>
            <a:off x="5024284" y="2355272"/>
            <a:ext cx="3824748" cy="289906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69875" indent="-233363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Char char="•"/>
              <a:tabLst/>
              <a:defRPr kumimoji="0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338" indent="-220663" algn="l" rtl="0" eaLnBrk="1" latinLnBrk="0" hangingPunct="1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90000"/>
              <a:buFont typeface="Arial"/>
              <a:buChar char="•"/>
              <a:tabLst/>
              <a:defRPr kumimoji="0" sz="1800" kern="12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81075" indent="-231775" algn="l" rtl="0" eaLnBrk="1" latinLnBrk="0" hangingPunct="1">
              <a:spcBef>
                <a:spcPct val="20000"/>
              </a:spcBef>
              <a:buClr>
                <a:schemeClr val="accent3"/>
              </a:buClr>
              <a:buSzPct val="85000"/>
              <a:buFont typeface="Arial"/>
              <a:buChar char="•"/>
              <a:tabLst/>
              <a:defRPr kumimoji="0"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385316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492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0078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Char char="-"/>
              <a:defRPr kumimoji="0"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Arial"/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9696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▪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800" dirty="0" err="1"/>
              <a:t>Separate</a:t>
            </a:r>
            <a:r>
              <a:rPr lang="fr-FR" sz="1800" dirty="0"/>
              <a:t> variables </a:t>
            </a:r>
            <a:r>
              <a:rPr lang="fr-FR" sz="1800" dirty="0" err="1"/>
              <a:t>from</a:t>
            </a:r>
            <a:r>
              <a:rPr lang="fr-FR" sz="1800" dirty="0"/>
              <a:t> </a:t>
            </a:r>
            <a:r>
              <a:rPr lang="fr-FR" sz="1800" dirty="0" err="1"/>
              <a:t>methods</a:t>
            </a:r>
            <a:r>
              <a:rPr lang="fr-FR" sz="1800" dirty="0"/>
              <a:t>.</a:t>
            </a:r>
            <a:endParaRPr lang="fr-FR" dirty="0"/>
          </a:p>
          <a:p>
            <a:pPr lvl="1"/>
            <a:r>
              <a:rPr lang="fr-FR" dirty="0"/>
              <a:t>« classe » vs « </a:t>
            </a:r>
            <a:r>
              <a:rPr lang="fr-FR" dirty="0" err="1"/>
              <a:t>object</a:t>
            </a:r>
            <a:r>
              <a:rPr lang="fr-FR" dirty="0"/>
              <a:t> »</a:t>
            </a:r>
          </a:p>
          <a:p>
            <a:pPr lvl="1"/>
            <a:endParaRPr lang="fr-FR" dirty="0"/>
          </a:p>
          <a:p>
            <a:r>
              <a:rPr lang="fr-FR" dirty="0" err="1"/>
              <a:t>Calling</a:t>
            </a:r>
            <a:r>
              <a:rPr lang="fr-FR" dirty="0"/>
              <a:t> </a:t>
            </a:r>
            <a:r>
              <a:rPr lang="fr-FR" dirty="0" err="1"/>
              <a:t>methods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faster</a:t>
            </a:r>
            <a:r>
              <a:rPr lang="fr-FR" dirty="0"/>
              <a:t>. </a:t>
            </a:r>
          </a:p>
          <a:p>
            <a:endParaRPr lang="fr-FR" dirty="0"/>
          </a:p>
          <a:p>
            <a:r>
              <a:rPr lang="fr-FR" dirty="0" err="1"/>
              <a:t>Fetching</a:t>
            </a:r>
            <a:r>
              <a:rPr lang="fr-FR" dirty="0"/>
              <a:t> data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slower</a:t>
            </a:r>
            <a:r>
              <a:rPr lang="fr-FR" dirty="0"/>
              <a:t>.</a:t>
            </a:r>
          </a:p>
          <a:p>
            <a:pPr lvl="2">
              <a:lnSpc>
                <a:spcPct val="200000"/>
              </a:lnSpc>
            </a:pPr>
            <a:endParaRPr lang="fr-FR" dirty="0"/>
          </a:p>
          <a:p>
            <a:pPr lvl="2">
              <a:lnSpc>
                <a:spcPct val="200000"/>
              </a:lnSpc>
            </a:pPr>
            <a:endParaRPr lang="fr-FR" dirty="0"/>
          </a:p>
          <a:p>
            <a:pPr lvl="1">
              <a:lnSpc>
                <a:spcPct val="20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63965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</a:p>
          <a:p>
            <a:pPr>
              <a:lnSpc>
                <a:spcPct val="200000"/>
              </a:lnSpc>
            </a:pPr>
            <a:r>
              <a:rPr lang="en-US" sz="2400" dirty="0" err="1">
                <a:solidFill>
                  <a:schemeClr val="bg1">
                    <a:lumMod val="75000"/>
                  </a:schemeClr>
                </a:solidFill>
              </a:rPr>
              <a:t>LuaJIT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Object Model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Conclusion and future work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83760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Methodical Accelerator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200000"/>
              </a:lnSpc>
            </a:pPr>
            <a:r>
              <a:rPr lang="fr-FR" sz="1800" dirty="0"/>
              <a:t>Set of </a:t>
            </a:r>
            <a:r>
              <a:rPr lang="fr-FR" sz="1800" dirty="0" err="1"/>
              <a:t>tools</a:t>
            </a:r>
            <a:r>
              <a:rPr lang="fr-FR" sz="1800" dirty="0"/>
              <a:t> </a:t>
            </a:r>
            <a:r>
              <a:rPr lang="fr-FR" sz="1800" dirty="0" err="1"/>
              <a:t>developed</a:t>
            </a:r>
            <a:r>
              <a:rPr lang="fr-FR" sz="1800" dirty="0"/>
              <a:t> at CERN.</a:t>
            </a:r>
          </a:p>
          <a:p>
            <a:pPr>
              <a:lnSpc>
                <a:spcPct val="200000"/>
              </a:lnSpc>
            </a:pPr>
            <a:r>
              <a:rPr lang="fr-FR" sz="1800" dirty="0" err="1"/>
              <a:t>Study</a:t>
            </a:r>
            <a:r>
              <a:rPr lang="fr-FR" sz="1800" dirty="0"/>
              <a:t>, </a:t>
            </a:r>
            <a:r>
              <a:rPr lang="fr-FR" sz="1800" dirty="0" err="1"/>
              <a:t>simulate</a:t>
            </a:r>
            <a:r>
              <a:rPr lang="fr-FR" sz="1800" dirty="0"/>
              <a:t>, </a:t>
            </a:r>
            <a:r>
              <a:rPr lang="fr-FR" sz="1800" dirty="0" err="1"/>
              <a:t>optimize</a:t>
            </a:r>
            <a:r>
              <a:rPr lang="fr-FR" sz="1800" dirty="0"/>
              <a:t> </a:t>
            </a:r>
            <a:r>
              <a:rPr lang="fr-FR" sz="1800" dirty="0" err="1"/>
              <a:t>beam</a:t>
            </a:r>
            <a:r>
              <a:rPr lang="fr-FR" sz="1800" dirty="0"/>
              <a:t> </a:t>
            </a:r>
            <a:r>
              <a:rPr lang="fr-FR" sz="1800" dirty="0" err="1"/>
              <a:t>physics</a:t>
            </a:r>
            <a:r>
              <a:rPr lang="fr-FR" sz="1800" dirty="0"/>
              <a:t> for </a:t>
            </a:r>
            <a:r>
              <a:rPr lang="fr-FR" sz="1800" dirty="0" err="1"/>
              <a:t>particle</a:t>
            </a:r>
            <a:r>
              <a:rPr lang="fr-FR" sz="1800" dirty="0"/>
              <a:t> </a:t>
            </a:r>
            <a:r>
              <a:rPr lang="fr-FR" sz="1800" dirty="0" err="1"/>
              <a:t>accelerators</a:t>
            </a:r>
            <a:r>
              <a:rPr lang="fr-FR" sz="1800" dirty="0"/>
              <a:t>.</a:t>
            </a:r>
          </a:p>
          <a:p>
            <a:pPr>
              <a:lnSpc>
                <a:spcPct val="200000"/>
              </a:lnSpc>
            </a:pPr>
            <a:r>
              <a:rPr lang="en-US" sz="1800" dirty="0"/>
              <a:t>MAD-X succeeding MAD-8 in 2002.</a:t>
            </a:r>
          </a:p>
          <a:p>
            <a:pPr>
              <a:lnSpc>
                <a:spcPct val="200000"/>
              </a:lnSpc>
            </a:pPr>
            <a:r>
              <a:rPr lang="fr-FR" sz="1800" dirty="0" err="1"/>
              <a:t>Written</a:t>
            </a:r>
            <a:r>
              <a:rPr lang="fr-FR" sz="1800" dirty="0"/>
              <a:t> in C, C++, Fortan77 and Fortran90.</a:t>
            </a:r>
          </a:p>
          <a:p>
            <a:pPr>
              <a:lnSpc>
                <a:spcPct val="200000"/>
              </a:lnSpc>
            </a:pPr>
            <a:r>
              <a:rPr lang="fr-FR" sz="1800" dirty="0"/>
              <a:t>Command-line program </a:t>
            </a:r>
            <a:r>
              <a:rPr lang="fr-FR" sz="1800" dirty="0" err="1"/>
              <a:t>that</a:t>
            </a:r>
            <a:r>
              <a:rPr lang="fr-FR" sz="1800" dirty="0"/>
              <a:t> </a:t>
            </a:r>
            <a:r>
              <a:rPr lang="fr-FR" sz="1800" dirty="0" err="1"/>
              <a:t>execute</a:t>
            </a:r>
            <a:r>
              <a:rPr lang="fr-FR" sz="1800" dirty="0"/>
              <a:t> </a:t>
            </a:r>
            <a:r>
              <a:rPr lang="fr-FR" sz="1800" dirty="0" err="1"/>
              <a:t>its</a:t>
            </a:r>
            <a:r>
              <a:rPr lang="fr-FR" sz="1800" dirty="0"/>
              <a:t> custom </a:t>
            </a:r>
            <a:r>
              <a:rPr lang="fr-FR" sz="1800" dirty="0" err="1"/>
              <a:t>scripting</a:t>
            </a:r>
            <a:r>
              <a:rPr lang="fr-FR" sz="1800" dirty="0"/>
              <a:t> </a:t>
            </a:r>
            <a:r>
              <a:rPr lang="fr-FR" sz="1800" dirty="0" err="1"/>
              <a:t>language</a:t>
            </a:r>
            <a:r>
              <a:rPr lang="fr-FR" sz="1800" dirty="0"/>
              <a:t>.</a:t>
            </a:r>
          </a:p>
          <a:p>
            <a:pPr lvl="1">
              <a:lnSpc>
                <a:spcPct val="200000"/>
              </a:lnSpc>
            </a:pPr>
            <a:r>
              <a:rPr lang="en-US" sz="1600" dirty="0"/>
              <a:t>Single global workspace.</a:t>
            </a:r>
          </a:p>
          <a:p>
            <a:pPr lvl="1">
              <a:lnSpc>
                <a:spcPct val="200000"/>
              </a:lnSpc>
            </a:pPr>
            <a:r>
              <a:rPr lang="en-US" sz="1600" dirty="0"/>
              <a:t>No function but a simple macro system.</a:t>
            </a:r>
          </a:p>
          <a:p>
            <a:pPr lvl="1">
              <a:lnSpc>
                <a:spcPct val="200000"/>
              </a:lnSpc>
            </a:pPr>
            <a:r>
              <a:rPr lang="fr-FR" sz="1600" dirty="0"/>
              <a:t>High-</a:t>
            </a:r>
            <a:r>
              <a:rPr lang="fr-FR" sz="1600" dirty="0" err="1"/>
              <a:t>level</a:t>
            </a:r>
            <a:r>
              <a:rPr lang="fr-FR" sz="1600" dirty="0"/>
              <a:t> </a:t>
            </a:r>
            <a:r>
              <a:rPr lang="fr-FR" sz="1600" dirty="0" err="1"/>
              <a:t>commands</a:t>
            </a:r>
            <a:r>
              <a:rPr lang="fr-FR" sz="1600" dirty="0"/>
              <a:t> </a:t>
            </a:r>
            <a:r>
              <a:rPr lang="fr-FR" sz="1600" dirty="0" err="1"/>
              <a:t>customized</a:t>
            </a:r>
            <a:r>
              <a:rPr lang="fr-FR" sz="1600" dirty="0"/>
              <a:t> by the user.</a:t>
            </a:r>
          </a:p>
          <a:p>
            <a:pPr lvl="1">
              <a:lnSpc>
                <a:spcPct val="200000"/>
              </a:lnSpc>
            </a:pPr>
            <a:r>
              <a:rPr lang="fr-FR" sz="1600" dirty="0" err="1"/>
              <a:t>Deferred</a:t>
            </a:r>
            <a:r>
              <a:rPr lang="fr-FR" sz="1600" dirty="0"/>
              <a:t> expressions are </a:t>
            </a:r>
            <a:r>
              <a:rPr lang="fr-FR" sz="1600" dirty="0" err="1"/>
              <a:t>heavily</a:t>
            </a:r>
            <a:r>
              <a:rPr lang="fr-FR" sz="1600" dirty="0"/>
              <a:t> </a:t>
            </a:r>
            <a:r>
              <a:rPr lang="fr-FR" sz="1600" dirty="0" err="1"/>
              <a:t>used</a:t>
            </a:r>
            <a:r>
              <a:rPr lang="fr-FR" sz="1600" dirty="0"/>
              <a:t> </a:t>
            </a:r>
            <a:r>
              <a:rPr lang="fr-FR" sz="1600" dirty="0" err="1"/>
              <a:t>everywhere</a:t>
            </a:r>
            <a:r>
              <a:rPr lang="fr-FR" sz="1600" dirty="0"/>
              <a:t>.</a:t>
            </a:r>
          </a:p>
          <a:p>
            <a:pPr>
              <a:lnSpc>
                <a:spcPct val="200000"/>
              </a:lnSpc>
            </a:pPr>
            <a:r>
              <a:rPr lang="fr-FR" sz="1800" dirty="0" err="1"/>
              <a:t>Difficult</a:t>
            </a:r>
            <a:r>
              <a:rPr lang="fr-FR" sz="1800" dirty="0"/>
              <a:t> to </a:t>
            </a:r>
            <a:r>
              <a:rPr lang="fr-FR" sz="1800" dirty="0" err="1"/>
              <a:t>improve</a:t>
            </a:r>
            <a:r>
              <a:rPr lang="fr-FR" sz="1800" dirty="0"/>
              <a:t> and </a:t>
            </a:r>
            <a:r>
              <a:rPr lang="fr-FR" sz="1800" dirty="0" err="1"/>
              <a:t>maintain</a:t>
            </a:r>
            <a:r>
              <a:rPr lang="fr-FR" sz="1800" dirty="0"/>
              <a:t>.</a:t>
            </a:r>
          </a:p>
          <a:p>
            <a:pPr lvl="1">
              <a:lnSpc>
                <a:spcPct val="200000"/>
              </a:lnSpc>
            </a:pPr>
            <a:r>
              <a:rPr lang="fr-FR" sz="1600" dirty="0" err="1"/>
              <a:t>Tightly</a:t>
            </a:r>
            <a:r>
              <a:rPr lang="fr-FR" sz="1600" dirty="0"/>
              <a:t> </a:t>
            </a:r>
            <a:r>
              <a:rPr lang="fr-FR" sz="1600" dirty="0" err="1"/>
              <a:t>coupled</a:t>
            </a:r>
            <a:r>
              <a:rPr lang="fr-FR" sz="1600" dirty="0"/>
              <a:t> module.</a:t>
            </a:r>
          </a:p>
          <a:p>
            <a:pPr lvl="1">
              <a:lnSpc>
                <a:spcPct val="200000"/>
              </a:lnSpc>
            </a:pPr>
            <a:r>
              <a:rPr lang="fr-FR" sz="1600" dirty="0" err="1"/>
              <a:t>Unexpected</a:t>
            </a:r>
            <a:r>
              <a:rPr lang="fr-FR" sz="1600" dirty="0"/>
              <a:t> </a:t>
            </a:r>
            <a:r>
              <a:rPr lang="fr-FR" sz="1600" dirty="0" err="1"/>
              <a:t>side</a:t>
            </a:r>
            <a:r>
              <a:rPr lang="fr-FR" sz="1600" dirty="0"/>
              <a:t> </a:t>
            </a:r>
            <a:r>
              <a:rPr lang="fr-FR" sz="1600" dirty="0" err="1"/>
              <a:t>effect</a:t>
            </a:r>
            <a:r>
              <a:rPr lang="fr-FR" sz="1600" dirty="0"/>
              <a:t>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52471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Conclusion and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Documentation for </a:t>
            </a:r>
            <a:r>
              <a:rPr lang="en-US" sz="2400" dirty="0" err="1"/>
              <a:t>LuaJIT</a:t>
            </a:r>
            <a:r>
              <a:rPr lang="en-US" sz="2400" dirty="0"/>
              <a:t> beginners.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First performance analysis of MAD.</a:t>
            </a:r>
          </a:p>
          <a:p>
            <a:pPr lvl="1">
              <a:lnSpc>
                <a:spcPct val="200000"/>
              </a:lnSpc>
            </a:pPr>
            <a:r>
              <a:rPr lang="en-US" sz="2200" dirty="0"/>
              <a:t>Through a test case: The Object Model.</a:t>
            </a:r>
          </a:p>
          <a:p>
            <a:pPr lvl="1">
              <a:lnSpc>
                <a:spcPct val="200000"/>
              </a:lnSpc>
            </a:pPr>
            <a:r>
              <a:rPr lang="en-US" sz="2200" dirty="0"/>
              <a:t>Using existing tools.</a:t>
            </a:r>
            <a:endParaRPr lang="en-US" sz="2400" dirty="0"/>
          </a:p>
          <a:p>
            <a:pPr>
              <a:lnSpc>
                <a:spcPct val="200000"/>
              </a:lnSpc>
            </a:pPr>
            <a:r>
              <a:rPr lang="en-US" sz="2400" dirty="0"/>
              <a:t>Better tool for trace analysis.</a:t>
            </a:r>
          </a:p>
          <a:p>
            <a:pPr lvl="1">
              <a:lnSpc>
                <a:spcPct val="200000"/>
              </a:lnSpc>
            </a:pPr>
            <a:r>
              <a:rPr lang="fr-FR" dirty="0" err="1"/>
              <a:t>Needle</a:t>
            </a:r>
            <a:r>
              <a:rPr lang="fr-FR" dirty="0"/>
              <a:t> in a </a:t>
            </a:r>
            <a:r>
              <a:rPr lang="fr-FR" dirty="0" err="1"/>
              <a:t>haystack</a:t>
            </a:r>
            <a:r>
              <a:rPr lang="fr-FR" dirty="0"/>
              <a:t>.</a:t>
            </a:r>
            <a:r>
              <a:rPr lang="en-US" sz="2200" dirty="0"/>
              <a:t>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F24F630-E14F-C14F-B735-51CEC11BD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93350" y="6365298"/>
            <a:ext cx="4888347" cy="365125"/>
          </a:xfrm>
        </p:spPr>
        <p:txBody>
          <a:bodyPr/>
          <a:lstStyle/>
          <a:p>
            <a:pPr lvl="0"/>
            <a:r>
              <a:rPr lang="en-US" dirty="0"/>
              <a:t>Conclusion and future work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5412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8335FEE-A72B-CD45-83BA-FC44B5144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09134"/>
            <a:ext cx="8226854" cy="488389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fr-FR" sz="1400" dirty="0"/>
              <a:t>Simple </a:t>
            </a:r>
            <a:r>
              <a:rPr lang="fr-FR" sz="1400" dirty="0" err="1"/>
              <a:t>scripting</a:t>
            </a:r>
            <a:r>
              <a:rPr lang="fr-FR" sz="1400" dirty="0"/>
              <a:t> </a:t>
            </a:r>
            <a:r>
              <a:rPr lang="fr-FR" sz="1400" dirty="0" err="1"/>
              <a:t>language</a:t>
            </a:r>
            <a:r>
              <a:rPr lang="fr-FR" sz="1400" dirty="0"/>
              <a:t> to </a:t>
            </a:r>
            <a:r>
              <a:rPr lang="fr-FR" sz="1400" dirty="0" err="1"/>
              <a:t>offer</a:t>
            </a:r>
            <a:r>
              <a:rPr lang="fr-FR" sz="1400" dirty="0"/>
              <a:t> </a:t>
            </a:r>
            <a:r>
              <a:rPr lang="fr-FR" sz="1400" dirty="0" err="1"/>
              <a:t>easier</a:t>
            </a:r>
            <a:r>
              <a:rPr lang="fr-FR" sz="1400" dirty="0"/>
              <a:t> and </a:t>
            </a:r>
            <a:r>
              <a:rPr lang="fr-FR" sz="1400" dirty="0" err="1"/>
              <a:t>faster</a:t>
            </a:r>
            <a:r>
              <a:rPr lang="fr-FR" sz="1400" dirty="0"/>
              <a:t> </a:t>
            </a:r>
            <a:r>
              <a:rPr lang="fr-FR" sz="1400" dirty="0" err="1"/>
              <a:t>development</a:t>
            </a:r>
            <a:r>
              <a:rPr lang="fr-FR" sz="1400" dirty="0"/>
              <a:t>. </a:t>
            </a:r>
          </a:p>
          <a:p>
            <a:pPr>
              <a:lnSpc>
                <a:spcPct val="200000"/>
              </a:lnSpc>
            </a:pPr>
            <a:r>
              <a:rPr lang="fr-FR" sz="1400" dirty="0" err="1"/>
              <a:t>Well-compartmented</a:t>
            </a:r>
            <a:r>
              <a:rPr lang="fr-FR" sz="1400" dirty="0"/>
              <a:t> and </a:t>
            </a:r>
            <a:r>
              <a:rPr lang="fr-FR" sz="1400" dirty="0" err="1"/>
              <a:t>modular</a:t>
            </a:r>
            <a:r>
              <a:rPr lang="fr-FR" sz="1400" dirty="0"/>
              <a:t> design for </a:t>
            </a:r>
            <a:r>
              <a:rPr lang="fr-FR" sz="1400" dirty="0" err="1"/>
              <a:t>scalability</a:t>
            </a:r>
            <a:r>
              <a:rPr lang="fr-FR" sz="1400" dirty="0"/>
              <a:t>.</a:t>
            </a:r>
          </a:p>
          <a:p>
            <a:pPr>
              <a:lnSpc>
                <a:spcPct val="200000"/>
              </a:lnSpc>
            </a:pPr>
            <a:r>
              <a:rPr lang="fr-FR" sz="1400" dirty="0"/>
              <a:t>At least as performant as MAD-X.</a:t>
            </a:r>
          </a:p>
          <a:p>
            <a:pPr>
              <a:lnSpc>
                <a:spcPct val="200000"/>
              </a:lnSpc>
            </a:pPr>
            <a:r>
              <a:rPr lang="fr-FR" sz="1400" dirty="0"/>
              <a:t> </a:t>
            </a:r>
            <a:r>
              <a:rPr lang="fr-FR" sz="1400" dirty="0" err="1"/>
              <a:t>Keep</a:t>
            </a:r>
            <a:r>
              <a:rPr lang="fr-FR" sz="1400" dirty="0"/>
              <a:t> the high </a:t>
            </a:r>
            <a:r>
              <a:rPr lang="fr-FR" sz="1400" dirty="0" err="1"/>
              <a:t>level</a:t>
            </a:r>
            <a:r>
              <a:rPr lang="fr-FR" sz="1400" dirty="0"/>
              <a:t> command </a:t>
            </a:r>
            <a:r>
              <a:rPr lang="fr-FR" sz="1400" dirty="0" err="1"/>
              <a:t>philosophy</a:t>
            </a:r>
            <a:r>
              <a:rPr lang="fr-FR" sz="1400" dirty="0"/>
              <a:t>.</a:t>
            </a:r>
          </a:p>
          <a:p>
            <a:pPr>
              <a:lnSpc>
                <a:spcPct val="200000"/>
              </a:lnSpc>
            </a:pPr>
            <a:endParaRPr lang="fr-FR" sz="1800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451F77E9-353E-8A4A-8CC1-CCFC28FDF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13" y="3249477"/>
            <a:ext cx="3238575" cy="2474417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2FDAE941-DC2A-B249-8BCD-75262D8B7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3053" y="3506108"/>
            <a:ext cx="3870036" cy="17800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MAD Next Generation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33511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MAD Next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MAD patch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42EB99A0-3854-3A42-8869-917948BA8483}"/>
              </a:ext>
            </a:extLst>
          </p:cNvPr>
          <p:cNvSpPr txBox="1"/>
          <p:nvPr/>
        </p:nvSpPr>
        <p:spPr>
          <a:xfrm>
            <a:off x="241996" y="2465162"/>
            <a:ext cx="3808017" cy="3539430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! single line comment</a:t>
            </a:r>
          </a:p>
          <a:p>
            <a:endParaRPr lang="en-US" sz="1600" dirty="0"/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! number concatenation creates a range</a:t>
            </a:r>
          </a:p>
          <a:p>
            <a:r>
              <a:rPr lang="en-US" sz="1600" dirty="0"/>
              <a:t>a </a:t>
            </a:r>
            <a:r>
              <a:rPr lang="en-US" sz="1600" dirty="0">
                <a:solidFill>
                  <a:srgbClr val="FF0000"/>
                </a:solidFill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7030A0"/>
                </a:solidFill>
              </a:rPr>
              <a:t>0</a:t>
            </a:r>
            <a:r>
              <a:rPr lang="en-US" sz="1600" dirty="0">
                <a:solidFill>
                  <a:srgbClr val="FF0000"/>
                </a:solidFill>
              </a:rPr>
              <a:t>..</a:t>
            </a:r>
            <a:r>
              <a:rPr lang="en-US" sz="1600" dirty="0">
                <a:solidFill>
                  <a:srgbClr val="7030A0"/>
                </a:solidFill>
              </a:rPr>
              <a:t>-1e6</a:t>
            </a:r>
            <a:r>
              <a:rPr lang="en-US" sz="1600" dirty="0">
                <a:solidFill>
                  <a:srgbClr val="FF0000"/>
                </a:solidFill>
              </a:rPr>
              <a:t>..</a:t>
            </a:r>
            <a:r>
              <a:rPr lang="en-US" sz="1600" dirty="0"/>
              <a:t>-</a:t>
            </a:r>
            <a:r>
              <a:rPr lang="en-US" sz="1600" dirty="0">
                <a:solidFill>
                  <a:srgbClr val="7030A0"/>
                </a:solidFill>
              </a:rPr>
              <a:t>1</a:t>
            </a:r>
          </a:p>
          <a:p>
            <a:endParaRPr lang="en-US" sz="1600" dirty="0">
              <a:solidFill>
                <a:srgbClr val="FF0000"/>
              </a:solidFill>
            </a:endParaRPr>
          </a:p>
          <a:p>
            <a:r>
              <a:rPr lang="en-US" sz="1600" dirty="0">
                <a:solidFill>
                  <a:srgbClr val="FF0000"/>
                </a:solidFill>
              </a:rPr>
              <a:t>for</a:t>
            </a:r>
            <a:r>
              <a:rPr lang="en-US" sz="1600" dirty="0"/>
              <a:t> _,v </a:t>
            </a:r>
            <a:r>
              <a:rPr lang="en-US" sz="1600" dirty="0">
                <a:solidFill>
                  <a:srgbClr val="FF0000"/>
                </a:solidFill>
              </a:rPr>
              <a:t>in</a:t>
            </a:r>
            <a:r>
              <a:rPr lang="en-US" sz="1600" dirty="0"/>
              <a:t> </a:t>
            </a:r>
            <a:r>
              <a:rPr lang="en-US" sz="1600" dirty="0" err="1">
                <a:solidFill>
                  <a:srgbClr val="00B0F0"/>
                </a:solidFill>
              </a:rPr>
              <a:t>ipairs</a:t>
            </a:r>
            <a:r>
              <a:rPr lang="en-US" sz="1600" dirty="0"/>
              <a:t>(1</a:t>
            </a:r>
            <a:r>
              <a:rPr lang="en-US" sz="1600" dirty="0">
                <a:solidFill>
                  <a:srgbClr val="FF0000"/>
                </a:solidFill>
              </a:rPr>
              <a:t>..</a:t>
            </a:r>
            <a:r>
              <a:rPr lang="en-US" sz="1600" dirty="0">
                <a:solidFill>
                  <a:srgbClr val="7030A0"/>
                </a:solidFill>
              </a:rPr>
              <a:t>1e8</a:t>
            </a:r>
            <a:r>
              <a:rPr lang="en-US" sz="1600" dirty="0">
                <a:solidFill>
                  <a:srgbClr val="FF0000"/>
                </a:solidFill>
              </a:rPr>
              <a:t>..</a:t>
            </a:r>
            <a:r>
              <a:rPr lang="en-US" sz="1600" dirty="0">
                <a:solidFill>
                  <a:srgbClr val="7030A0"/>
                </a:solidFill>
              </a:rPr>
              <a:t>0.1</a:t>
            </a:r>
            <a:r>
              <a:rPr lang="en-US" sz="1600" dirty="0"/>
              <a:t>) </a:t>
            </a:r>
            <a:r>
              <a:rPr lang="en-US" sz="1600" dirty="0">
                <a:solidFill>
                  <a:srgbClr val="FF0000"/>
                </a:solidFill>
              </a:rPr>
              <a:t>do</a:t>
            </a:r>
            <a:r>
              <a:rPr lang="en-US" sz="1600" dirty="0"/>
              <a:t> a = v </a:t>
            </a:r>
            <a:r>
              <a:rPr lang="en-US" sz="1600" dirty="0">
                <a:solidFill>
                  <a:srgbClr val="FF0000"/>
                </a:solidFill>
              </a:rPr>
              <a:t>end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! local ‘in’ table</a:t>
            </a:r>
          </a:p>
          <a:p>
            <a:r>
              <a:rPr lang="en-US" sz="1600" dirty="0">
                <a:solidFill>
                  <a:srgbClr val="FF0000"/>
                </a:solidFill>
              </a:rPr>
              <a:t>local</a:t>
            </a:r>
            <a:r>
              <a:rPr lang="en-US" sz="1600" dirty="0"/>
              <a:t> sin, cos, tan </a:t>
            </a:r>
            <a:r>
              <a:rPr lang="en-US" sz="1600" dirty="0">
                <a:solidFill>
                  <a:srgbClr val="FF0000"/>
                </a:solidFill>
              </a:rPr>
              <a:t>in</a:t>
            </a:r>
            <a:r>
              <a:rPr lang="en-US" sz="1600" dirty="0"/>
              <a:t> math</a:t>
            </a:r>
          </a:p>
          <a:p>
            <a:endParaRPr lang="en-US" sz="1600" dirty="0"/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! lambda syntax </a:t>
            </a:r>
          </a:p>
          <a:p>
            <a:r>
              <a:rPr lang="en-US" sz="1600" dirty="0"/>
              <a:t>f </a:t>
            </a:r>
            <a:r>
              <a:rPr lang="en-US" sz="1600" dirty="0">
                <a:solidFill>
                  <a:srgbClr val="FF0000"/>
                </a:solidFill>
              </a:rPr>
              <a:t>=</a:t>
            </a:r>
            <a:r>
              <a:rPr lang="en-US" sz="1600" dirty="0"/>
              <a:t> \x x*x</a:t>
            </a:r>
          </a:p>
          <a:p>
            <a:r>
              <a:rPr lang="en-US" sz="1600" dirty="0"/>
              <a:t>f </a:t>
            </a:r>
            <a:r>
              <a:rPr lang="en-US" sz="1600" dirty="0">
                <a:solidFill>
                  <a:srgbClr val="FF0000"/>
                </a:solidFill>
              </a:rPr>
              <a:t>=</a:t>
            </a:r>
            <a:r>
              <a:rPr lang="en-US" sz="1600" dirty="0"/>
              <a:t> \x </a:t>
            </a:r>
            <a:r>
              <a:rPr lang="en-US" sz="1600" dirty="0">
                <a:solidFill>
                  <a:srgbClr val="FF0000"/>
                </a:solidFill>
              </a:rPr>
              <a:t>-&gt; </a:t>
            </a:r>
            <a:r>
              <a:rPr lang="en-US" sz="1600" dirty="0"/>
              <a:t> x*x</a:t>
            </a:r>
          </a:p>
          <a:p>
            <a:r>
              <a:rPr lang="en-US" sz="1600" dirty="0"/>
              <a:t>f </a:t>
            </a:r>
            <a:r>
              <a:rPr lang="en-US" sz="1600" dirty="0">
                <a:solidFill>
                  <a:srgbClr val="FF0000"/>
                </a:solidFill>
              </a:rPr>
              <a:t>=</a:t>
            </a:r>
            <a:r>
              <a:rPr lang="en-US" sz="1600" dirty="0"/>
              <a:t> \x </a:t>
            </a:r>
            <a:r>
              <a:rPr lang="en-US" sz="1600" dirty="0">
                <a:solidFill>
                  <a:srgbClr val="FF0000"/>
                </a:solidFill>
              </a:rPr>
              <a:t>=&gt;</a:t>
            </a:r>
            <a:r>
              <a:rPr lang="en-US" sz="1600" dirty="0"/>
              <a:t>  a = x * a </a:t>
            </a:r>
            <a:r>
              <a:rPr lang="en-US" sz="1600" dirty="0">
                <a:solidFill>
                  <a:srgbClr val="FF0000"/>
                </a:solidFill>
              </a:rPr>
              <a:t>return</a:t>
            </a:r>
            <a:r>
              <a:rPr lang="en-US" sz="1600" dirty="0"/>
              <a:t> a </a:t>
            </a:r>
            <a:r>
              <a:rPr lang="en-US" sz="1600" dirty="0">
                <a:solidFill>
                  <a:srgbClr val="FF0000"/>
                </a:solidFill>
              </a:rPr>
              <a:t>end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8907E36-686B-A24B-9ED7-6AFAC4E39821}"/>
              </a:ext>
            </a:extLst>
          </p:cNvPr>
          <p:cNvSpPr txBox="1"/>
          <p:nvPr/>
        </p:nvSpPr>
        <p:spPr>
          <a:xfrm>
            <a:off x="4388651" y="2453598"/>
            <a:ext cx="4295403" cy="3539430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-- single line comment</a:t>
            </a:r>
          </a:p>
          <a:p>
            <a:endParaRPr lang="en-US" sz="1600" dirty="0"/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-- number concatenation creates a string</a:t>
            </a:r>
          </a:p>
          <a:p>
            <a:r>
              <a:rPr lang="en-US" sz="1600" dirty="0"/>
              <a:t>a </a:t>
            </a:r>
            <a:r>
              <a:rPr lang="en-US" sz="1600" dirty="0">
                <a:solidFill>
                  <a:srgbClr val="FF0000"/>
                </a:solidFill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7030A0"/>
                </a:solidFill>
              </a:rPr>
              <a:t>0 </a:t>
            </a:r>
            <a:r>
              <a:rPr lang="en-US" sz="1600" dirty="0">
                <a:solidFill>
                  <a:srgbClr val="FF0000"/>
                </a:solidFill>
              </a:rPr>
              <a:t>.. </a:t>
            </a:r>
            <a:r>
              <a:rPr lang="en-US" sz="1600" dirty="0">
                <a:solidFill>
                  <a:srgbClr val="7030A0"/>
                </a:solidFill>
              </a:rPr>
              <a:t>-1e6 </a:t>
            </a:r>
            <a:r>
              <a:rPr lang="en-US" sz="1600" dirty="0">
                <a:solidFill>
                  <a:srgbClr val="FF0000"/>
                </a:solidFill>
              </a:rPr>
              <a:t>.. </a:t>
            </a:r>
            <a:r>
              <a:rPr lang="en-US" sz="1600" dirty="0"/>
              <a:t>-</a:t>
            </a:r>
            <a:r>
              <a:rPr lang="en-US" sz="1600" dirty="0">
                <a:solidFill>
                  <a:srgbClr val="7030A0"/>
                </a:solidFill>
              </a:rPr>
              <a:t>1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– need space</a:t>
            </a:r>
          </a:p>
          <a:p>
            <a:r>
              <a:rPr lang="en-US" sz="1600" dirty="0"/>
              <a:t>a </a:t>
            </a:r>
            <a:r>
              <a:rPr lang="en-US" sz="1600" dirty="0">
                <a:solidFill>
                  <a:srgbClr val="FF0000"/>
                </a:solidFill>
              </a:rPr>
              <a:t>=</a:t>
            </a:r>
            <a:r>
              <a:rPr lang="en-US" sz="1600" dirty="0"/>
              <a:t> range(</a:t>
            </a:r>
            <a:r>
              <a:rPr lang="en-US" sz="1600" dirty="0">
                <a:solidFill>
                  <a:srgbClr val="7030A0"/>
                </a:solidFill>
              </a:rPr>
              <a:t>0</a:t>
            </a:r>
            <a:r>
              <a:rPr lang="en-US" sz="1600" dirty="0"/>
              <a:t>,</a:t>
            </a:r>
            <a:r>
              <a:rPr lang="en-US" sz="1600" dirty="0">
                <a:solidFill>
                  <a:srgbClr val="7030A0"/>
                </a:solidFill>
              </a:rPr>
              <a:t>-1e6</a:t>
            </a:r>
            <a:r>
              <a:rPr lang="en-US" sz="1600" dirty="0"/>
              <a:t>,</a:t>
            </a:r>
            <a:r>
              <a:rPr lang="en-US" sz="1600" dirty="0">
                <a:solidFill>
                  <a:srgbClr val="7030A0"/>
                </a:solidFill>
              </a:rPr>
              <a:t>-1</a:t>
            </a:r>
            <a:r>
              <a:rPr lang="en-US" sz="1600" dirty="0"/>
              <a:t>)</a:t>
            </a:r>
          </a:p>
          <a:p>
            <a:r>
              <a:rPr lang="en-US" sz="1600" dirty="0">
                <a:solidFill>
                  <a:srgbClr val="FF0000"/>
                </a:solidFill>
              </a:rPr>
              <a:t>for</a:t>
            </a:r>
            <a:r>
              <a:rPr lang="en-US" sz="1600" dirty="0"/>
              <a:t> _,v </a:t>
            </a:r>
            <a:r>
              <a:rPr lang="en-US" sz="1600" dirty="0">
                <a:solidFill>
                  <a:srgbClr val="FF0000"/>
                </a:solidFill>
              </a:rPr>
              <a:t>in</a:t>
            </a:r>
            <a:r>
              <a:rPr lang="en-US" sz="1600" dirty="0"/>
              <a:t> </a:t>
            </a:r>
            <a:r>
              <a:rPr lang="en-US" sz="1600" dirty="0" err="1">
                <a:solidFill>
                  <a:srgbClr val="00B0F0"/>
                </a:solidFill>
              </a:rPr>
              <a:t>ipairs</a:t>
            </a:r>
            <a:r>
              <a:rPr lang="en-US" sz="1600" dirty="0"/>
              <a:t>(range(</a:t>
            </a:r>
            <a:r>
              <a:rPr lang="en-US" sz="1600" dirty="0">
                <a:solidFill>
                  <a:srgbClr val="7030A0"/>
                </a:solidFill>
              </a:rPr>
              <a:t>0</a:t>
            </a:r>
            <a:r>
              <a:rPr lang="en-US" sz="1600" dirty="0"/>
              <a:t>,</a:t>
            </a:r>
            <a:r>
              <a:rPr lang="en-US" sz="1600" dirty="0">
                <a:solidFill>
                  <a:srgbClr val="7030A0"/>
                </a:solidFill>
              </a:rPr>
              <a:t>-1e6</a:t>
            </a:r>
            <a:r>
              <a:rPr lang="en-US" sz="1600" dirty="0"/>
              <a:t>,</a:t>
            </a:r>
            <a:r>
              <a:rPr lang="en-US" sz="1600" dirty="0">
                <a:solidFill>
                  <a:srgbClr val="7030A0"/>
                </a:solidFill>
              </a:rPr>
              <a:t>-1</a:t>
            </a:r>
            <a:r>
              <a:rPr lang="en-US" sz="1600" dirty="0"/>
              <a:t>)) </a:t>
            </a:r>
            <a:r>
              <a:rPr lang="en-US" sz="1600" dirty="0">
                <a:solidFill>
                  <a:srgbClr val="FF0000"/>
                </a:solidFill>
              </a:rPr>
              <a:t>do</a:t>
            </a:r>
            <a:r>
              <a:rPr lang="en-US" sz="1600" dirty="0"/>
              <a:t> a = v </a:t>
            </a:r>
            <a:r>
              <a:rPr lang="en-US" sz="1600" dirty="0">
                <a:solidFill>
                  <a:srgbClr val="FF0000"/>
                </a:solidFill>
              </a:rPr>
              <a:t>end</a:t>
            </a:r>
          </a:p>
          <a:p>
            <a:endParaRPr lang="en-US" sz="1600" dirty="0"/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-- error prone</a:t>
            </a:r>
          </a:p>
          <a:p>
            <a:r>
              <a:rPr lang="en-US" sz="1600" dirty="0">
                <a:solidFill>
                  <a:srgbClr val="FF0000"/>
                </a:solidFill>
              </a:rPr>
              <a:t>local</a:t>
            </a:r>
            <a:r>
              <a:rPr lang="en-US" sz="1600" dirty="0"/>
              <a:t> sin, cos, tan </a:t>
            </a:r>
            <a:r>
              <a:rPr lang="en-US" sz="1600" dirty="0">
                <a:solidFill>
                  <a:srgbClr val="FF0000"/>
                </a:solidFill>
              </a:rPr>
              <a:t>= </a:t>
            </a:r>
            <a:r>
              <a:rPr lang="en-US" sz="1600" dirty="0" err="1"/>
              <a:t>math.sin</a:t>
            </a:r>
            <a:r>
              <a:rPr lang="en-US" sz="1600" dirty="0"/>
              <a:t>, </a:t>
            </a:r>
            <a:r>
              <a:rPr lang="en-US" sz="1600" dirty="0" err="1"/>
              <a:t>math.</a:t>
            </a:r>
            <a:r>
              <a:rPr lang="en-US" sz="1600" b="1" dirty="0" err="1"/>
              <a:t>tan</a:t>
            </a:r>
            <a:r>
              <a:rPr lang="en-US" sz="1600" dirty="0"/>
              <a:t>, </a:t>
            </a:r>
          </a:p>
          <a:p>
            <a:r>
              <a:rPr lang="en-US" sz="1600" dirty="0"/>
              <a:t>                                </a:t>
            </a:r>
            <a:r>
              <a:rPr lang="en-US" sz="1600" dirty="0" err="1"/>
              <a:t>math.</a:t>
            </a:r>
            <a:r>
              <a:rPr lang="en-US" sz="1600" b="1" dirty="0" err="1"/>
              <a:t>cos</a:t>
            </a:r>
            <a:endParaRPr lang="en-US" sz="1600" b="1" dirty="0"/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-- lambda syntax </a:t>
            </a:r>
          </a:p>
          <a:p>
            <a:r>
              <a:rPr lang="en-US" sz="1600" dirty="0"/>
              <a:t>f </a:t>
            </a:r>
            <a:r>
              <a:rPr lang="en-US" sz="1600" dirty="0">
                <a:solidFill>
                  <a:srgbClr val="FF0000"/>
                </a:solidFill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FF0000"/>
                </a:solidFill>
              </a:rPr>
              <a:t>function</a:t>
            </a:r>
            <a:r>
              <a:rPr lang="en-US" sz="1600" dirty="0"/>
              <a:t> (x) </a:t>
            </a:r>
            <a:r>
              <a:rPr lang="en-US" sz="1600" dirty="0">
                <a:solidFill>
                  <a:srgbClr val="FF0000"/>
                </a:solidFill>
              </a:rPr>
              <a:t>return</a:t>
            </a:r>
            <a:r>
              <a:rPr lang="en-US" sz="1600" dirty="0"/>
              <a:t> x*x </a:t>
            </a:r>
            <a:r>
              <a:rPr lang="en-US" sz="1600" dirty="0">
                <a:solidFill>
                  <a:srgbClr val="FF0000"/>
                </a:solidFill>
              </a:rPr>
              <a:t>end</a:t>
            </a:r>
            <a:r>
              <a:rPr lang="en-US" sz="1600" dirty="0"/>
              <a:t> </a:t>
            </a:r>
          </a:p>
          <a:p>
            <a:r>
              <a:rPr lang="en-US" sz="1600" dirty="0"/>
              <a:t>f </a:t>
            </a:r>
            <a:r>
              <a:rPr lang="en-US" sz="1600" dirty="0">
                <a:solidFill>
                  <a:srgbClr val="FF0000"/>
                </a:solidFill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FF0000"/>
                </a:solidFill>
              </a:rPr>
              <a:t>function</a:t>
            </a:r>
            <a:r>
              <a:rPr lang="en-US" sz="1600" dirty="0"/>
              <a:t> (x) </a:t>
            </a:r>
            <a:r>
              <a:rPr lang="en-US" sz="1600" dirty="0">
                <a:solidFill>
                  <a:srgbClr val="FF0000"/>
                </a:solidFill>
              </a:rPr>
              <a:t>return</a:t>
            </a:r>
            <a:r>
              <a:rPr lang="en-US" sz="1600" dirty="0"/>
              <a:t> x*x </a:t>
            </a:r>
            <a:r>
              <a:rPr lang="en-US" sz="1600" dirty="0">
                <a:solidFill>
                  <a:srgbClr val="FF0000"/>
                </a:solidFill>
              </a:rPr>
              <a:t>end</a:t>
            </a:r>
            <a:r>
              <a:rPr lang="en-US" sz="1600" dirty="0"/>
              <a:t> </a:t>
            </a:r>
          </a:p>
          <a:p>
            <a:r>
              <a:rPr lang="en-US" sz="1600" dirty="0"/>
              <a:t>f </a:t>
            </a:r>
            <a:r>
              <a:rPr lang="en-US" sz="1600" dirty="0">
                <a:solidFill>
                  <a:srgbClr val="FF0000"/>
                </a:solidFill>
              </a:rPr>
              <a:t>=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FF0000"/>
                </a:solidFill>
              </a:rPr>
              <a:t>function</a:t>
            </a:r>
            <a:r>
              <a:rPr lang="en-US" sz="1600" dirty="0"/>
              <a:t> (x) a = x * a </a:t>
            </a:r>
            <a:r>
              <a:rPr lang="en-US" sz="1600" dirty="0">
                <a:solidFill>
                  <a:srgbClr val="FF0000"/>
                </a:solidFill>
              </a:rPr>
              <a:t>return</a:t>
            </a:r>
            <a:r>
              <a:rPr lang="en-US" sz="1600" dirty="0"/>
              <a:t> a </a:t>
            </a:r>
            <a:r>
              <a:rPr lang="en-US" sz="1600" dirty="0">
                <a:solidFill>
                  <a:srgbClr val="FF0000"/>
                </a:solidFill>
              </a:rPr>
              <a:t>end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99300EC-3BBB-3C42-A51A-F6B75DE1EC93}"/>
              </a:ext>
            </a:extLst>
          </p:cNvPr>
          <p:cNvSpPr txBox="1"/>
          <p:nvPr/>
        </p:nvSpPr>
        <p:spPr>
          <a:xfrm>
            <a:off x="241996" y="2107231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MAD extensions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5C902D2-B6A9-0C43-91BE-427DC685B49B}"/>
              </a:ext>
            </a:extLst>
          </p:cNvPr>
          <p:cNvSpPr txBox="1"/>
          <p:nvPr/>
        </p:nvSpPr>
        <p:spPr>
          <a:xfrm>
            <a:off x="4388651" y="2048799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Lua equivalent</a:t>
            </a:r>
          </a:p>
        </p:txBody>
      </p:sp>
    </p:spTree>
    <p:extLst>
      <p:ext uri="{BB962C8B-B14F-4D97-AF65-F5344CB8AC3E}">
        <p14:creationId xmlns:p14="http://schemas.microsoft.com/office/powerpoint/2010/main" val="151418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MAD Next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Module Hierarchy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C0C5FE48-B2C1-6543-81B6-1E931DC9B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13" y="2129053"/>
            <a:ext cx="8760541" cy="330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634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Lua programming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sz="1700" dirty="0" err="1"/>
              <a:t>Designed</a:t>
            </a:r>
            <a:r>
              <a:rPr lang="fr-FR" sz="1700" dirty="0"/>
              <a:t> by a team at PUC-Rio</a:t>
            </a:r>
          </a:p>
          <a:p>
            <a:r>
              <a:rPr lang="fr-FR" sz="1700" dirty="0" err="1"/>
              <a:t>Authors</a:t>
            </a:r>
            <a:r>
              <a:rPr lang="fr-FR" sz="1700" dirty="0"/>
              <a:t> claims: </a:t>
            </a:r>
            <a:r>
              <a:rPr lang="fr-FR" sz="1700" dirty="0" err="1"/>
              <a:t>powerful</a:t>
            </a:r>
            <a:r>
              <a:rPr lang="fr-FR" sz="1700" dirty="0"/>
              <a:t>, efficient, </a:t>
            </a:r>
            <a:r>
              <a:rPr lang="fr-FR" sz="1700" dirty="0" err="1"/>
              <a:t>lightweight</a:t>
            </a:r>
            <a:r>
              <a:rPr lang="fr-FR" sz="1700" dirty="0"/>
              <a:t>, </a:t>
            </a:r>
            <a:r>
              <a:rPr lang="fr-FR" sz="1700" dirty="0" err="1"/>
              <a:t>embeddable</a:t>
            </a:r>
            <a:r>
              <a:rPr lang="fr-FR" sz="1700" dirty="0"/>
              <a:t> </a:t>
            </a:r>
            <a:r>
              <a:rPr lang="fr-FR" sz="1700" dirty="0" err="1"/>
              <a:t>scripting</a:t>
            </a:r>
            <a:r>
              <a:rPr lang="fr-FR" sz="1700" dirty="0"/>
              <a:t> </a:t>
            </a:r>
            <a:r>
              <a:rPr lang="fr-FR" sz="1700" dirty="0" err="1"/>
              <a:t>language</a:t>
            </a:r>
            <a:r>
              <a:rPr lang="fr-FR" sz="1700" dirty="0"/>
              <a:t>.</a:t>
            </a:r>
          </a:p>
          <a:p>
            <a:r>
              <a:rPr lang="fr-FR" sz="1700" dirty="0"/>
              <a:t>Supports: </a:t>
            </a:r>
          </a:p>
          <a:p>
            <a:pPr lvl="1"/>
            <a:r>
              <a:rPr lang="fr-FR" sz="1500" dirty="0" err="1"/>
              <a:t>procedural</a:t>
            </a:r>
            <a:r>
              <a:rPr lang="fr-FR" sz="1500" dirty="0"/>
              <a:t> </a:t>
            </a:r>
            <a:r>
              <a:rPr lang="fr-FR" sz="1500" dirty="0" err="1"/>
              <a:t>programming</a:t>
            </a:r>
            <a:r>
              <a:rPr lang="fr-FR" sz="1500" dirty="0"/>
              <a:t>, </a:t>
            </a:r>
          </a:p>
          <a:p>
            <a:pPr lvl="1"/>
            <a:r>
              <a:rPr lang="fr-FR" sz="1500" dirty="0" err="1"/>
              <a:t>object-oriented</a:t>
            </a:r>
            <a:r>
              <a:rPr lang="fr-FR" sz="1500" dirty="0"/>
              <a:t> </a:t>
            </a:r>
            <a:r>
              <a:rPr lang="fr-FR" sz="1500" dirty="0" err="1"/>
              <a:t>programming</a:t>
            </a:r>
            <a:r>
              <a:rPr lang="fr-FR" sz="1500" dirty="0"/>
              <a:t>,</a:t>
            </a:r>
          </a:p>
          <a:p>
            <a:pPr lvl="1"/>
            <a:r>
              <a:rPr lang="fr-FR" sz="1500" dirty="0" err="1"/>
              <a:t>functional</a:t>
            </a:r>
            <a:r>
              <a:rPr lang="fr-FR" sz="1500" dirty="0"/>
              <a:t> </a:t>
            </a:r>
            <a:r>
              <a:rPr lang="fr-FR" sz="1500" dirty="0" err="1"/>
              <a:t>programming</a:t>
            </a:r>
            <a:r>
              <a:rPr lang="fr-FR" sz="1500" dirty="0"/>
              <a:t>, </a:t>
            </a:r>
          </a:p>
          <a:p>
            <a:pPr lvl="1"/>
            <a:r>
              <a:rPr lang="fr-FR" sz="1500" dirty="0"/>
              <a:t>data-</a:t>
            </a:r>
            <a:r>
              <a:rPr lang="fr-FR" sz="1500" dirty="0" err="1"/>
              <a:t>driven</a:t>
            </a:r>
            <a:r>
              <a:rPr lang="fr-FR" sz="1500" dirty="0"/>
              <a:t> </a:t>
            </a:r>
            <a:r>
              <a:rPr lang="fr-FR" sz="1500" dirty="0" err="1"/>
              <a:t>programming</a:t>
            </a:r>
            <a:r>
              <a:rPr lang="fr-FR" sz="1500" dirty="0"/>
              <a:t>.</a:t>
            </a:r>
          </a:p>
          <a:p>
            <a:pPr>
              <a:lnSpc>
                <a:spcPct val="200000"/>
              </a:lnSpc>
            </a:pPr>
            <a:r>
              <a:rPr lang="en-US" sz="1700" dirty="0"/>
              <a:t> </a:t>
            </a:r>
            <a:r>
              <a:rPr lang="fr-FR" sz="1700" dirty="0"/>
              <a:t>combines :</a:t>
            </a:r>
          </a:p>
          <a:p>
            <a:pPr lvl="1"/>
            <a:r>
              <a:rPr lang="fr-FR" sz="1500" dirty="0"/>
              <a:t>simple </a:t>
            </a:r>
            <a:r>
              <a:rPr lang="fr-FR" sz="1500" dirty="0" err="1"/>
              <a:t>procedural</a:t>
            </a:r>
            <a:r>
              <a:rPr lang="fr-FR" sz="1500" dirty="0"/>
              <a:t> </a:t>
            </a:r>
            <a:r>
              <a:rPr lang="fr-FR" sz="1500" dirty="0" err="1"/>
              <a:t>syntax</a:t>
            </a:r>
            <a:r>
              <a:rPr lang="fr-FR" sz="1500" dirty="0"/>
              <a:t>,</a:t>
            </a:r>
          </a:p>
          <a:p>
            <a:pPr lvl="1">
              <a:lnSpc>
                <a:spcPct val="200000"/>
              </a:lnSpc>
            </a:pPr>
            <a:r>
              <a:rPr lang="fr-FR" sz="1500" dirty="0" err="1"/>
              <a:t>powerful</a:t>
            </a:r>
            <a:r>
              <a:rPr lang="fr-FR" sz="1500" dirty="0"/>
              <a:t> data description,</a:t>
            </a:r>
          </a:p>
          <a:p>
            <a:pPr lvl="2">
              <a:lnSpc>
                <a:spcPct val="200000"/>
              </a:lnSpc>
            </a:pPr>
            <a:r>
              <a:rPr lang="fr-FR" sz="1300" dirty="0"/>
              <a:t>associative </a:t>
            </a:r>
            <a:r>
              <a:rPr lang="fr-FR" sz="1300" dirty="0" err="1"/>
              <a:t>arrays</a:t>
            </a:r>
            <a:r>
              <a:rPr lang="fr-FR" sz="1300" dirty="0"/>
              <a:t>,</a:t>
            </a:r>
          </a:p>
          <a:p>
            <a:pPr lvl="2">
              <a:lnSpc>
                <a:spcPct val="200000"/>
              </a:lnSpc>
            </a:pPr>
            <a:r>
              <a:rPr lang="fr-FR" sz="1300" dirty="0"/>
              <a:t>extensible </a:t>
            </a:r>
            <a:r>
              <a:rPr lang="fr-FR" sz="1300" dirty="0" err="1"/>
              <a:t>semantics</a:t>
            </a:r>
            <a:r>
              <a:rPr lang="fr-FR" sz="1300" dirty="0"/>
              <a:t> (</a:t>
            </a:r>
            <a:r>
              <a:rPr lang="fr-FR" sz="1300" dirty="0" err="1"/>
              <a:t>Metatable</a:t>
            </a:r>
            <a:r>
              <a:rPr lang="fr-FR" sz="1300" dirty="0"/>
              <a:t>, </a:t>
            </a:r>
            <a:r>
              <a:rPr lang="fr-FR" sz="1300" dirty="0" err="1"/>
              <a:t>Metamethods</a:t>
            </a:r>
            <a:r>
              <a:rPr lang="fr-FR" sz="1300" dirty="0"/>
              <a:t>).</a:t>
            </a:r>
          </a:p>
          <a:p>
            <a:pPr>
              <a:lnSpc>
                <a:spcPct val="200000"/>
              </a:lnSpc>
            </a:pPr>
            <a:r>
              <a:rPr lang="fr-FR" sz="1700" dirty="0" err="1"/>
              <a:t>Incremental</a:t>
            </a:r>
            <a:r>
              <a:rPr lang="fr-FR" sz="1700" dirty="0"/>
              <a:t> </a:t>
            </a:r>
            <a:r>
              <a:rPr lang="fr-FR" sz="1700" dirty="0" err="1"/>
              <a:t>garbage</a:t>
            </a:r>
            <a:r>
              <a:rPr lang="fr-FR" sz="1700" dirty="0"/>
              <a:t> collection.</a:t>
            </a:r>
          </a:p>
          <a:p>
            <a:r>
              <a:rPr lang="fr-FR" sz="1700" dirty="0" err="1"/>
              <a:t>Dynamically</a:t>
            </a:r>
            <a:r>
              <a:rPr lang="fr-FR" sz="1700" dirty="0"/>
              <a:t> </a:t>
            </a:r>
            <a:r>
              <a:rPr lang="fr-FR" sz="1700" dirty="0" err="1"/>
              <a:t>typed</a:t>
            </a:r>
            <a:r>
              <a:rPr lang="fr-FR" sz="1700" dirty="0"/>
              <a:t>.</a:t>
            </a:r>
          </a:p>
          <a:p>
            <a:r>
              <a:rPr lang="fr-FR" sz="1700" dirty="0" err="1"/>
              <a:t>Interpret</a:t>
            </a:r>
            <a:r>
              <a:rPr lang="fr-FR" sz="1700" dirty="0"/>
              <a:t> </a:t>
            </a:r>
            <a:r>
              <a:rPr lang="fr-FR" sz="1700" dirty="0" err="1"/>
              <a:t>bytecodes</a:t>
            </a:r>
            <a:r>
              <a:rPr lang="fr-FR" sz="1700" dirty="0"/>
              <a:t> </a:t>
            </a:r>
            <a:r>
              <a:rPr lang="fr-FR" sz="1700" dirty="0" err="1"/>
              <a:t>using</a:t>
            </a:r>
            <a:r>
              <a:rPr lang="fr-FR" sz="1700" dirty="0"/>
              <a:t> a </a:t>
            </a:r>
            <a:r>
              <a:rPr lang="fr-FR" sz="1700" dirty="0" err="1"/>
              <a:t>register-based</a:t>
            </a:r>
            <a:r>
              <a:rPr lang="fr-FR" sz="1700" dirty="0"/>
              <a:t> VM.</a:t>
            </a:r>
          </a:p>
          <a:p>
            <a:pPr>
              <a:lnSpc>
                <a:spcPct val="200000"/>
              </a:lnSpc>
            </a:pPr>
            <a:endParaRPr lang="fr-FR" dirty="0"/>
          </a:p>
          <a:p>
            <a:pPr lvl="2">
              <a:lnSpc>
                <a:spcPct val="200000"/>
              </a:lnSpc>
            </a:pPr>
            <a:endParaRPr lang="fr-FR" dirty="0"/>
          </a:p>
          <a:p>
            <a:pPr>
              <a:lnSpc>
                <a:spcPct val="200000"/>
              </a:lnSpc>
            </a:pPr>
            <a:endParaRPr lang="en-US" sz="1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7282F8A9-EE0F-3541-A9EA-768D5F691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824" y="2431172"/>
            <a:ext cx="2239818" cy="223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3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LuaJIT</a:t>
            </a:r>
            <a:r>
              <a:rPr lang="en-US" dirty="0"/>
              <a:t> Tracing JIT Compiler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Developed by Mike Pall since 2005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7918391-D411-FE40-AAD7-861AE5233E0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55A0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55A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F51999D-60F2-134A-BEE1-3E9DC8FA9A80}"/>
              </a:ext>
            </a:extLst>
          </p:cNvPr>
          <p:cNvGrpSpPr>
            <a:grpSpLocks noChangeAspect="1"/>
          </p:cNvGrpSpPr>
          <p:nvPr/>
        </p:nvGrpSpPr>
        <p:grpSpPr>
          <a:xfrm>
            <a:off x="695158" y="6273170"/>
            <a:ext cx="1054267" cy="500417"/>
            <a:chOff x="4174698" y="5188337"/>
            <a:chExt cx="2841921" cy="134894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1BAAE6-38DD-2A43-A603-6ACB2D7C0243}"/>
                </a:ext>
              </a:extLst>
            </p:cNvPr>
            <p:cNvSpPr/>
            <p:nvPr/>
          </p:nvSpPr>
          <p:spPr>
            <a:xfrm>
              <a:off x="4184031" y="5188337"/>
              <a:ext cx="2816908" cy="13489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1357F67-9A8B-AE42-9571-C805E87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4698" y="5188337"/>
              <a:ext cx="2841921" cy="1348942"/>
            </a:xfrm>
            <a:prstGeom prst="rect">
              <a:avLst/>
            </a:prstGeom>
            <a:noFill/>
          </p:spPr>
        </p:pic>
      </p:grpSp>
      <p:pic>
        <p:nvPicPr>
          <p:cNvPr id="10" name="Image 9">
            <a:extLst>
              <a:ext uri="{FF2B5EF4-FFF2-40B4-BE49-F238E27FC236}">
                <a16:creationId xmlns:a16="http://schemas.microsoft.com/office/drawing/2014/main" id="{E68ABDC0-45CB-FB45-BE35-BAE790A646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798" y="2378854"/>
            <a:ext cx="4663203" cy="3614174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8DFAB6B9-6A92-6649-9140-4318C293C731}"/>
              </a:ext>
            </a:extLst>
          </p:cNvPr>
          <p:cNvSpPr txBox="1"/>
          <p:nvPr/>
        </p:nvSpPr>
        <p:spPr>
          <a:xfrm>
            <a:off x="314632" y="3227915"/>
            <a:ext cx="38050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« </a:t>
            </a:r>
            <a:r>
              <a:rPr lang="fr-FR" dirty="0" err="1"/>
              <a:t>It's</a:t>
            </a:r>
            <a:r>
              <a:rPr lang="fr-FR" dirty="0"/>
              <a:t> </a:t>
            </a:r>
            <a:r>
              <a:rPr lang="fr-FR" dirty="0" err="1"/>
              <a:t>widely</a:t>
            </a:r>
            <a:r>
              <a:rPr lang="fr-FR" dirty="0"/>
              <a:t> </a:t>
            </a:r>
            <a:r>
              <a:rPr lang="fr-FR" dirty="0" err="1"/>
              <a:t>considered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 </a:t>
            </a:r>
            <a:r>
              <a:rPr lang="fr-FR" b="1" dirty="0"/>
              <a:t>one of the </a:t>
            </a:r>
            <a:r>
              <a:rPr lang="fr-FR" b="1" dirty="0" err="1"/>
              <a:t>fastest</a:t>
            </a:r>
            <a:r>
              <a:rPr lang="fr-FR" b="1" dirty="0"/>
              <a:t> </a:t>
            </a:r>
            <a:r>
              <a:rPr lang="fr-FR" b="1" dirty="0" err="1"/>
              <a:t>dynamic</a:t>
            </a:r>
            <a:r>
              <a:rPr lang="fr-FR" b="1" dirty="0"/>
              <a:t> </a:t>
            </a:r>
            <a:r>
              <a:rPr lang="fr-FR" b="1" dirty="0" err="1"/>
              <a:t>language</a:t>
            </a:r>
            <a:r>
              <a:rPr lang="fr-FR" b="1" dirty="0"/>
              <a:t> </a:t>
            </a:r>
            <a:r>
              <a:rPr lang="fr-FR" b="1" dirty="0" err="1"/>
              <a:t>implementations</a:t>
            </a:r>
            <a:r>
              <a:rPr lang="fr-FR" dirty="0"/>
              <a:t>. It has </a:t>
            </a:r>
            <a:r>
              <a:rPr lang="fr-FR" dirty="0" err="1"/>
              <a:t>outperformed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dynamic</a:t>
            </a:r>
            <a:r>
              <a:rPr lang="fr-FR" dirty="0"/>
              <a:t> </a:t>
            </a:r>
            <a:r>
              <a:rPr lang="fr-FR" dirty="0" err="1"/>
              <a:t>languages</a:t>
            </a:r>
            <a:r>
              <a:rPr lang="fr-FR" dirty="0"/>
              <a:t> on </a:t>
            </a:r>
            <a:r>
              <a:rPr lang="fr-FR" dirty="0" err="1"/>
              <a:t>many</a:t>
            </a:r>
            <a:r>
              <a:rPr lang="fr-FR" dirty="0"/>
              <a:t> cross-</a:t>
            </a:r>
            <a:r>
              <a:rPr lang="fr-FR" dirty="0" err="1"/>
              <a:t>language</a:t>
            </a:r>
            <a:r>
              <a:rPr lang="fr-FR" dirty="0"/>
              <a:t> benchmarks » (</a:t>
            </a:r>
            <a:r>
              <a:rPr lang="fr-FR" dirty="0" err="1"/>
              <a:t>LuaJIT</a:t>
            </a:r>
            <a:r>
              <a:rPr lang="fr-FR" dirty="0"/>
              <a:t> </a:t>
            </a:r>
            <a:r>
              <a:rPr lang="fr-FR" dirty="0" err="1"/>
              <a:t>website</a:t>
            </a:r>
            <a:r>
              <a:rPr lang="fr-FR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514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ERNCorporate4-3">
  <a:themeElements>
    <a:clrScheme name="CERN 1">
      <a:dk1>
        <a:srgbClr val="0055A0"/>
      </a:dk1>
      <a:lt1>
        <a:sysClr val="window" lastClr="FFFFFF"/>
      </a:lt1>
      <a:dk2>
        <a:srgbClr val="0055A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3829</TotalTime>
  <Words>1198</Words>
  <Application>Microsoft Macintosh PowerPoint</Application>
  <PresentationFormat>Affichage à l'écran (4:3)</PresentationFormat>
  <Paragraphs>342</Paragraphs>
  <Slides>40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46" baseType="lpstr">
      <vt:lpstr>Apple Chancery</vt:lpstr>
      <vt:lpstr>Arial</vt:lpstr>
      <vt:lpstr>Bradley Hand</vt:lpstr>
      <vt:lpstr>Calibri</vt:lpstr>
      <vt:lpstr>Optima</vt:lpstr>
      <vt:lpstr>CERNCorporate4-3</vt:lpstr>
      <vt:lpstr>First Performance Analysis of MAD-NG Embedded Tracing JIT Compiler</vt:lpstr>
      <vt:lpstr>Outline</vt:lpstr>
      <vt:lpstr>Outline</vt:lpstr>
      <vt:lpstr>Methodical Accelerator Design</vt:lpstr>
      <vt:lpstr>MAD Next Generation</vt:lpstr>
      <vt:lpstr>MAD Next Generation</vt:lpstr>
      <vt:lpstr>MAD Next Generation</vt:lpstr>
      <vt:lpstr>Lua programming language</vt:lpstr>
      <vt:lpstr>LuaJIT Tracing JIT Compiler</vt:lpstr>
      <vt:lpstr>Problem description</vt:lpstr>
      <vt:lpstr>Project goals</vt:lpstr>
      <vt:lpstr>Outline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LuaJIT</vt:lpstr>
      <vt:lpstr>Outline</vt:lpstr>
      <vt:lpstr>Object Model</vt:lpstr>
      <vt:lpstr>Description</vt:lpstr>
      <vt:lpstr>Performance analysis</vt:lpstr>
      <vt:lpstr>Performance analysis</vt:lpstr>
      <vt:lpstr>Performance analysis</vt:lpstr>
      <vt:lpstr>Performance analysis</vt:lpstr>
      <vt:lpstr>Possible explanations for performance hit</vt:lpstr>
      <vt:lpstr>Sequence iterator</vt:lpstr>
      <vt:lpstr>Sequence iterator</vt:lpstr>
      <vt:lpstr>Alternative design</vt:lpstr>
      <vt:lpstr>Outline</vt:lpstr>
      <vt:lpstr>Conclusion and future work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140</cp:revision>
  <dcterms:created xsi:type="dcterms:W3CDTF">2018-09-05T21:30:46Z</dcterms:created>
  <dcterms:modified xsi:type="dcterms:W3CDTF">2018-09-10T23:04:59Z</dcterms:modified>
</cp:coreProperties>
</file>

<file path=docProps/thumbnail.jpeg>
</file>